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K Grotesk Bold" charset="1" panose="00000800000000000000"/>
      <p:regular r:id="rId10"/>
    </p:embeddedFont>
    <p:embeddedFont>
      <p:font typeface="HK Grotesk Bold Italics" charset="1" panose="00000800000000000000"/>
      <p:regular r:id="rId11"/>
    </p:embeddedFont>
    <p:embeddedFont>
      <p:font typeface="HK Grotesk Medium" charset="1" panose="00000600000000000000"/>
      <p:regular r:id="rId12"/>
    </p:embeddedFont>
    <p:embeddedFont>
      <p:font typeface="HK Grotesk Medium Bold" charset="1" panose="00000700000000000000"/>
      <p:regular r:id="rId13"/>
    </p:embeddedFont>
    <p:embeddedFont>
      <p:font typeface="HK Grotesk Medium Italics" charset="1" panose="00000600000000000000"/>
      <p:regular r:id="rId14"/>
    </p:embeddedFont>
    <p:embeddedFont>
      <p:font typeface="HK Grotesk Medium Bold Italics" charset="1" panose="00000700000000000000"/>
      <p:regular r:id="rId15"/>
    </p:embeddedFont>
    <p:embeddedFont>
      <p:font typeface="Telegraf" charset="1" panose="00000500000000000000"/>
      <p:regular r:id="rId16"/>
    </p:embeddedFont>
    <p:embeddedFont>
      <p:font typeface="Telegraf Bold" charset="1" panose="00000800000000000000"/>
      <p:regular r:id="rId17"/>
    </p:embeddedFont>
    <p:embeddedFont>
      <p:font typeface="Telegraf Bold" charset="1" panose="00000800000000000000"/>
      <p:regular r:id="rId18"/>
    </p:embeddedFont>
    <p:embeddedFont>
      <p:font typeface="Telegraf Bold Bold" charset="1" panose="00000A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61000"/>
          </a:blip>
          <a:srcRect l="0" t="21390" r="0" b="21390"/>
          <a:stretch>
            <a:fillRect/>
          </a:stretch>
        </p:blipFill>
        <p:spPr>
          <a:xfrm flipH="false" flipV="false" rot="0">
            <a:off x="1802030" y="0"/>
            <a:ext cx="16485970" cy="7581900"/>
          </a:xfrm>
          <a:prstGeom prst="rect">
            <a:avLst/>
          </a:prstGeom>
        </p:spPr>
      </p:pic>
      <p:sp>
        <p:nvSpPr>
          <p:cNvPr name="AutoShape 3" id="3"/>
          <p:cNvSpPr/>
          <p:nvPr/>
        </p:nvSpPr>
        <p:spPr>
          <a:xfrm rot="0">
            <a:off x="17223649" y="1028700"/>
            <a:ext cx="35651" cy="1142120"/>
          </a:xfrm>
          <a:prstGeom prst="rect">
            <a:avLst/>
          </a:prstGeom>
          <a:solidFill>
            <a:srgbClr val="FFFFFF"/>
          </a:solidFill>
        </p:spPr>
      </p:sp>
      <p:grpSp>
        <p:nvGrpSpPr>
          <p:cNvPr name="Group 4" id="4"/>
          <p:cNvGrpSpPr/>
          <p:nvPr/>
        </p:nvGrpSpPr>
        <p:grpSpPr>
          <a:xfrm rot="0">
            <a:off x="2960838" y="2323220"/>
            <a:ext cx="11704537" cy="3494093"/>
            <a:chOff x="0" y="0"/>
            <a:chExt cx="15606049" cy="4658791"/>
          </a:xfrm>
        </p:grpSpPr>
        <p:sp>
          <p:nvSpPr>
            <p:cNvPr name="TextBox 5" id="5"/>
            <p:cNvSpPr txBox="true"/>
            <p:nvPr/>
          </p:nvSpPr>
          <p:spPr>
            <a:xfrm rot="0">
              <a:off x="0" y="123825"/>
              <a:ext cx="15606049" cy="3193246"/>
            </a:xfrm>
            <a:prstGeom prst="rect">
              <a:avLst/>
            </a:prstGeom>
          </p:spPr>
          <p:txBody>
            <a:bodyPr anchor="t" rtlCol="false" tIns="0" lIns="0" bIns="0" rIns="0">
              <a:spAutoFit/>
            </a:bodyPr>
            <a:lstStyle/>
            <a:p>
              <a:pPr>
                <a:lnSpc>
                  <a:spcPts val="6075"/>
                </a:lnSpc>
              </a:pPr>
              <a:r>
                <a:rPr lang="en-US" sz="6199">
                  <a:solidFill>
                    <a:srgbClr val="FFFFFF"/>
                  </a:solidFill>
                  <a:latin typeface="HK Grotesk Bold"/>
                </a:rPr>
                <a:t> BLOCKCHAIN BASED CLIENT CENTRIC "DECENTRALIZED</a:t>
              </a:r>
            </a:p>
            <a:p>
              <a:pPr>
                <a:lnSpc>
                  <a:spcPts val="6075"/>
                </a:lnSpc>
              </a:pPr>
              <a:r>
                <a:rPr lang="en-US" sz="6199">
                  <a:solidFill>
                    <a:srgbClr val="FFFFFF"/>
                  </a:solidFill>
                  <a:latin typeface="HK Grotesk Bold"/>
                </a:rPr>
                <a:t>E-HEALTH RECORDS"</a:t>
              </a:r>
            </a:p>
          </p:txBody>
        </p:sp>
        <p:sp>
          <p:nvSpPr>
            <p:cNvPr name="TextBox 6" id="6"/>
            <p:cNvSpPr txBox="true"/>
            <p:nvPr/>
          </p:nvSpPr>
          <p:spPr>
            <a:xfrm rot="0">
              <a:off x="0" y="4043087"/>
              <a:ext cx="9179542" cy="615704"/>
            </a:xfrm>
            <a:prstGeom prst="rect">
              <a:avLst/>
            </a:prstGeom>
          </p:spPr>
          <p:txBody>
            <a:bodyPr anchor="t" rtlCol="false" tIns="0" lIns="0" bIns="0" rIns="0">
              <a:spAutoFit/>
            </a:bodyPr>
            <a:lstStyle/>
            <a:p>
              <a:pPr>
                <a:lnSpc>
                  <a:spcPts val="3920"/>
                </a:lnSpc>
                <a:spcBef>
                  <a:spcPct val="0"/>
                </a:spcBef>
              </a:pPr>
            </a:p>
          </p:txBody>
        </p:sp>
      </p:grpSp>
      <p:sp>
        <p:nvSpPr>
          <p:cNvPr name="TextBox 7" id="7"/>
          <p:cNvSpPr txBox="true"/>
          <p:nvPr/>
        </p:nvSpPr>
        <p:spPr>
          <a:xfrm rot="0">
            <a:off x="13845110" y="8463413"/>
            <a:ext cx="3990649" cy="794887"/>
          </a:xfrm>
          <a:prstGeom prst="rect">
            <a:avLst/>
          </a:prstGeom>
        </p:spPr>
        <p:txBody>
          <a:bodyPr anchor="t" rtlCol="false" tIns="0" lIns="0" bIns="0" rIns="0">
            <a:spAutoFit/>
          </a:bodyPr>
          <a:lstStyle/>
          <a:p>
            <a:pPr algn="r">
              <a:lnSpc>
                <a:spcPts val="6587"/>
              </a:lnSpc>
              <a:spcBef>
                <a:spcPct val="0"/>
              </a:spcBef>
            </a:pPr>
            <a:r>
              <a:rPr lang="en-US" sz="4705">
                <a:solidFill>
                  <a:srgbClr val="FFFFFF"/>
                </a:solidFill>
                <a:latin typeface="HK Grotesk Bold"/>
              </a:rPr>
              <a:t>SIGMATRIX</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0E0D0D"/>
        </a:solidFill>
      </p:bgPr>
    </p:bg>
    <p:spTree>
      <p:nvGrpSpPr>
        <p:cNvPr id="1" name=""/>
        <p:cNvGrpSpPr/>
        <p:nvPr/>
      </p:nvGrpSpPr>
      <p:grpSpPr>
        <a:xfrm>
          <a:off x="0" y="0"/>
          <a:ext cx="0" cy="0"/>
          <a:chOff x="0" y="0"/>
          <a:chExt cx="0" cy="0"/>
        </a:xfrm>
      </p:grpSpPr>
      <p:grpSp>
        <p:nvGrpSpPr>
          <p:cNvPr name="Group 2" id="2"/>
          <p:cNvGrpSpPr/>
          <p:nvPr/>
        </p:nvGrpSpPr>
        <p:grpSpPr>
          <a:xfrm rot="0">
            <a:off x="810050" y="4785723"/>
            <a:ext cx="3336295" cy="715554"/>
            <a:chOff x="0" y="0"/>
            <a:chExt cx="4448393" cy="954072"/>
          </a:xfrm>
        </p:grpSpPr>
        <p:sp>
          <p:nvSpPr>
            <p:cNvPr name="TextBox 3" id="3"/>
            <p:cNvSpPr txBox="true"/>
            <p:nvPr/>
          </p:nvSpPr>
          <p:spPr>
            <a:xfrm rot="0">
              <a:off x="0" y="293249"/>
              <a:ext cx="4448393" cy="6608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Solidity 0.6.6</a:t>
              </a:r>
            </a:p>
          </p:txBody>
        </p:sp>
        <p:sp>
          <p:nvSpPr>
            <p:cNvPr name="AutoShape 4" id="4"/>
            <p:cNvSpPr/>
            <p:nvPr/>
          </p:nvSpPr>
          <p:spPr>
            <a:xfrm rot="0">
              <a:off x="0" y="0"/>
              <a:ext cx="2051391" cy="36271"/>
            </a:xfrm>
            <a:prstGeom prst="rect">
              <a:avLst/>
            </a:prstGeom>
            <a:solidFill>
              <a:srgbClr val="DBDBDB"/>
            </a:solidFill>
          </p:spPr>
        </p:sp>
      </p:grpSp>
      <p:grpSp>
        <p:nvGrpSpPr>
          <p:cNvPr name="Group 5" id="5"/>
          <p:cNvGrpSpPr/>
          <p:nvPr/>
        </p:nvGrpSpPr>
        <p:grpSpPr>
          <a:xfrm rot="0">
            <a:off x="810050" y="7826466"/>
            <a:ext cx="3336295" cy="715554"/>
            <a:chOff x="0" y="0"/>
            <a:chExt cx="4448393" cy="954072"/>
          </a:xfrm>
        </p:grpSpPr>
        <p:sp>
          <p:nvSpPr>
            <p:cNvPr name="TextBox 6" id="6"/>
            <p:cNvSpPr txBox="true"/>
            <p:nvPr/>
          </p:nvSpPr>
          <p:spPr>
            <a:xfrm rot="0">
              <a:off x="0" y="293249"/>
              <a:ext cx="4448393" cy="6608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MetaMask Web3</a:t>
              </a:r>
            </a:p>
          </p:txBody>
        </p:sp>
        <p:sp>
          <p:nvSpPr>
            <p:cNvPr name="AutoShape 7" id="7"/>
            <p:cNvSpPr/>
            <p:nvPr/>
          </p:nvSpPr>
          <p:spPr>
            <a:xfrm rot="0">
              <a:off x="0" y="0"/>
              <a:ext cx="2051391" cy="36271"/>
            </a:xfrm>
            <a:prstGeom prst="rect">
              <a:avLst/>
            </a:prstGeom>
            <a:solidFill>
              <a:srgbClr val="DBDBDB"/>
            </a:solidFill>
          </p:spPr>
        </p:sp>
      </p:grpSp>
      <p:grpSp>
        <p:nvGrpSpPr>
          <p:cNvPr name="Group 8" id="8"/>
          <p:cNvGrpSpPr/>
          <p:nvPr/>
        </p:nvGrpSpPr>
        <p:grpSpPr>
          <a:xfrm rot="0">
            <a:off x="12543350" y="6306095"/>
            <a:ext cx="3336295" cy="1210854"/>
            <a:chOff x="0" y="0"/>
            <a:chExt cx="4448393" cy="1614472"/>
          </a:xfrm>
        </p:grpSpPr>
        <p:sp>
          <p:nvSpPr>
            <p:cNvPr name="TextBox 9" id="9"/>
            <p:cNvSpPr txBox="true"/>
            <p:nvPr/>
          </p:nvSpPr>
          <p:spPr>
            <a:xfrm rot="0">
              <a:off x="0" y="293249"/>
              <a:ext cx="4448393" cy="13212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Ethereum Smart Contract</a:t>
              </a:r>
            </a:p>
          </p:txBody>
        </p:sp>
        <p:sp>
          <p:nvSpPr>
            <p:cNvPr name="AutoShape 10" id="10"/>
            <p:cNvSpPr/>
            <p:nvPr/>
          </p:nvSpPr>
          <p:spPr>
            <a:xfrm rot="0">
              <a:off x="0" y="0"/>
              <a:ext cx="2051391" cy="36271"/>
            </a:xfrm>
            <a:prstGeom prst="rect">
              <a:avLst/>
            </a:prstGeom>
            <a:solidFill>
              <a:srgbClr val="DBDBDB"/>
            </a:solidFill>
          </p:spPr>
        </p:sp>
      </p:grpSp>
      <p:sp>
        <p:nvSpPr>
          <p:cNvPr name="TextBox 11" id="11"/>
          <p:cNvSpPr txBox="true"/>
          <p:nvPr/>
        </p:nvSpPr>
        <p:spPr>
          <a:xfrm rot="0">
            <a:off x="1028700" y="1685451"/>
            <a:ext cx="12072862" cy="1333500"/>
          </a:xfrm>
          <a:prstGeom prst="rect">
            <a:avLst/>
          </a:prstGeom>
        </p:spPr>
        <p:txBody>
          <a:bodyPr anchor="t" rtlCol="false" tIns="0" lIns="0" bIns="0" rIns="0">
            <a:spAutoFit/>
          </a:bodyPr>
          <a:lstStyle/>
          <a:p>
            <a:pPr>
              <a:lnSpc>
                <a:spcPts val="10560"/>
              </a:lnSpc>
            </a:pPr>
            <a:r>
              <a:rPr lang="en-US" sz="8800">
                <a:solidFill>
                  <a:srgbClr val="FFFFFF"/>
                </a:solidFill>
                <a:latin typeface="HK Grotesk Bold"/>
              </a:rPr>
              <a:t>TECH  STACKS</a:t>
            </a:r>
          </a:p>
        </p:txBody>
      </p:sp>
      <p:grpSp>
        <p:nvGrpSpPr>
          <p:cNvPr name="Group 12" id="12"/>
          <p:cNvGrpSpPr/>
          <p:nvPr/>
        </p:nvGrpSpPr>
        <p:grpSpPr>
          <a:xfrm rot="0">
            <a:off x="12543350" y="4785723"/>
            <a:ext cx="3336295" cy="715554"/>
            <a:chOff x="0" y="0"/>
            <a:chExt cx="4448393" cy="954072"/>
          </a:xfrm>
        </p:grpSpPr>
        <p:sp>
          <p:nvSpPr>
            <p:cNvPr name="TextBox 13" id="13"/>
            <p:cNvSpPr txBox="true"/>
            <p:nvPr/>
          </p:nvSpPr>
          <p:spPr>
            <a:xfrm rot="0">
              <a:off x="0" y="293249"/>
              <a:ext cx="4448393" cy="6608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React Js</a:t>
              </a:r>
            </a:p>
          </p:txBody>
        </p:sp>
        <p:sp>
          <p:nvSpPr>
            <p:cNvPr name="AutoShape 14" id="14"/>
            <p:cNvSpPr/>
            <p:nvPr/>
          </p:nvSpPr>
          <p:spPr>
            <a:xfrm rot="0">
              <a:off x="0" y="0"/>
              <a:ext cx="2051391" cy="36271"/>
            </a:xfrm>
            <a:prstGeom prst="rect">
              <a:avLst/>
            </a:prstGeom>
            <a:solidFill>
              <a:srgbClr val="DBDBDB"/>
            </a:solidFill>
          </p:spPr>
        </p:sp>
      </p:grpSp>
      <p:grpSp>
        <p:nvGrpSpPr>
          <p:cNvPr name="Group 15" id="15"/>
          <p:cNvGrpSpPr/>
          <p:nvPr/>
        </p:nvGrpSpPr>
        <p:grpSpPr>
          <a:xfrm rot="0">
            <a:off x="810050" y="6306095"/>
            <a:ext cx="3336295" cy="715554"/>
            <a:chOff x="0" y="0"/>
            <a:chExt cx="4448393" cy="954072"/>
          </a:xfrm>
        </p:grpSpPr>
        <p:sp>
          <p:nvSpPr>
            <p:cNvPr name="TextBox 16" id="16"/>
            <p:cNvSpPr txBox="true"/>
            <p:nvPr/>
          </p:nvSpPr>
          <p:spPr>
            <a:xfrm rot="0">
              <a:off x="0" y="293249"/>
              <a:ext cx="4448393" cy="6608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IPFS</a:t>
              </a:r>
            </a:p>
          </p:txBody>
        </p:sp>
        <p:sp>
          <p:nvSpPr>
            <p:cNvPr name="AutoShape 17" id="17"/>
            <p:cNvSpPr/>
            <p:nvPr/>
          </p:nvSpPr>
          <p:spPr>
            <a:xfrm rot="0">
              <a:off x="0" y="0"/>
              <a:ext cx="2051391" cy="36271"/>
            </a:xfrm>
            <a:prstGeom prst="rect">
              <a:avLst/>
            </a:prstGeom>
            <a:solidFill>
              <a:srgbClr val="DBDBDB"/>
            </a:solidFill>
          </p:spPr>
        </p:sp>
      </p:grpSp>
      <p:grpSp>
        <p:nvGrpSpPr>
          <p:cNvPr name="Group 18" id="18"/>
          <p:cNvGrpSpPr/>
          <p:nvPr/>
        </p:nvGrpSpPr>
        <p:grpSpPr>
          <a:xfrm rot="0">
            <a:off x="12543350" y="7936593"/>
            <a:ext cx="3336295" cy="1706154"/>
            <a:chOff x="0" y="0"/>
            <a:chExt cx="4448393" cy="2274872"/>
          </a:xfrm>
        </p:grpSpPr>
        <p:sp>
          <p:nvSpPr>
            <p:cNvPr name="TextBox 19" id="19"/>
            <p:cNvSpPr txBox="true"/>
            <p:nvPr/>
          </p:nvSpPr>
          <p:spPr>
            <a:xfrm rot="0">
              <a:off x="0" y="293249"/>
              <a:ext cx="4448393" cy="19816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Rinkeby Testnet Network</a:t>
              </a:r>
            </a:p>
            <a:p>
              <a:pPr>
                <a:lnSpc>
                  <a:spcPts val="3919"/>
                </a:lnSpc>
              </a:pPr>
            </a:p>
          </p:txBody>
        </p:sp>
        <p:sp>
          <p:nvSpPr>
            <p:cNvPr name="AutoShape 20" id="20"/>
            <p:cNvSpPr/>
            <p:nvPr/>
          </p:nvSpPr>
          <p:spPr>
            <a:xfrm rot="0">
              <a:off x="0" y="0"/>
              <a:ext cx="2051391" cy="36271"/>
            </a:xfrm>
            <a:prstGeom prst="rect">
              <a:avLst/>
            </a:prstGeom>
            <a:solidFill>
              <a:srgbClr val="DBDBDB"/>
            </a:solidFill>
          </p:spPr>
        </p:sp>
      </p:grpSp>
    </p:spTree>
  </p:cSld>
  <p:clrMapOvr>
    <a:masterClrMapping/>
  </p:clrMapOvr>
</p:sld>
</file>

<file path=ppt/slides/slide11.xml><?xml version="1.0" encoding="utf-8"?>
<p:sld xmlns:p="http://schemas.openxmlformats.org/presentationml/2006/main" xmlns:a="http://schemas.openxmlformats.org/drawingml/2006/main">
  <p:cSld>
    <p:bg>
      <p:bgPr>
        <a:solidFill>
          <a:srgbClr val="171717"/>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FFFFFF"/>
          </a:solidFill>
        </p:spPr>
      </p:sp>
      <p:grpSp>
        <p:nvGrpSpPr>
          <p:cNvPr name="Group 3" id="3"/>
          <p:cNvGrpSpPr/>
          <p:nvPr/>
        </p:nvGrpSpPr>
        <p:grpSpPr>
          <a:xfrm rot="0">
            <a:off x="3002785" y="2716737"/>
            <a:ext cx="12211128" cy="4853525"/>
            <a:chOff x="0" y="0"/>
            <a:chExt cx="16281504" cy="6471367"/>
          </a:xfrm>
        </p:grpSpPr>
        <p:sp>
          <p:nvSpPr>
            <p:cNvPr name="TextBox 4" id="4"/>
            <p:cNvSpPr txBox="true"/>
            <p:nvPr/>
          </p:nvSpPr>
          <p:spPr>
            <a:xfrm rot="0">
              <a:off x="0" y="152400"/>
              <a:ext cx="16281504" cy="5105400"/>
            </a:xfrm>
            <a:prstGeom prst="rect">
              <a:avLst/>
            </a:prstGeom>
          </p:spPr>
          <p:txBody>
            <a:bodyPr anchor="t" rtlCol="false" tIns="0" lIns="0" bIns="0" rIns="0">
              <a:spAutoFit/>
            </a:bodyPr>
            <a:lstStyle/>
            <a:p>
              <a:pPr algn="ctr">
                <a:lnSpc>
                  <a:spcPts val="7350"/>
                </a:lnSpc>
              </a:pPr>
              <a:r>
                <a:rPr lang="en-US" sz="7500">
                  <a:solidFill>
                    <a:srgbClr val="171717"/>
                  </a:solidFill>
                  <a:latin typeface="HK Grotesk Medium"/>
                </a:rPr>
                <a:t>We are working our best to make this system feasible, secure and scalable for its proper implementation</a:t>
              </a:r>
            </a:p>
          </p:txBody>
        </p:sp>
        <p:sp>
          <p:nvSpPr>
            <p:cNvPr name="TextBox 5" id="5"/>
            <p:cNvSpPr txBox="true"/>
            <p:nvPr/>
          </p:nvSpPr>
          <p:spPr>
            <a:xfrm rot="0">
              <a:off x="1512658" y="5802652"/>
              <a:ext cx="13256188" cy="668716"/>
            </a:xfrm>
            <a:prstGeom prst="rect">
              <a:avLst/>
            </a:prstGeom>
          </p:spPr>
          <p:txBody>
            <a:bodyPr anchor="t" rtlCol="false" tIns="0" lIns="0" bIns="0" rIns="0">
              <a:spAutoFit/>
            </a:bodyPr>
            <a:lstStyle/>
            <a:p>
              <a:pPr algn="ctr">
                <a:lnSpc>
                  <a:spcPts val="4200"/>
                </a:lnSpc>
                <a:spcBef>
                  <a:spcPct val="0"/>
                </a:spcBef>
              </a:pPr>
            </a:p>
          </p:txBody>
        </p:sp>
      </p:grpSp>
      <p:sp>
        <p:nvSpPr>
          <p:cNvPr name="AutoShape 6" id="6"/>
          <p:cNvSpPr/>
          <p:nvPr/>
        </p:nvSpPr>
        <p:spPr>
          <a:xfrm rot="-5400000">
            <a:off x="503481" y="4172259"/>
            <a:ext cx="35651" cy="1978134"/>
          </a:xfrm>
          <a:prstGeom prst="rect">
            <a:avLst/>
          </a:prstGeom>
          <a:solidFill>
            <a:srgbClr val="FFFFFF"/>
          </a:solidFill>
        </p:spPr>
      </p:sp>
      <p:sp>
        <p:nvSpPr>
          <p:cNvPr name="AutoShape 7" id="7"/>
          <p:cNvSpPr/>
          <p:nvPr/>
        </p:nvSpPr>
        <p:spPr>
          <a:xfrm rot="-5400000">
            <a:off x="17748868" y="4136608"/>
            <a:ext cx="35651" cy="1978134"/>
          </a:xfrm>
          <a:prstGeom prst="rect">
            <a:avLst/>
          </a:prstGeom>
          <a:solidFill>
            <a:srgbClr val="FFFFFF"/>
          </a:solidFill>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171717"/>
        </a:solidFill>
      </p:bgPr>
    </p:bg>
    <p:spTree>
      <p:nvGrpSpPr>
        <p:cNvPr id="1" name=""/>
        <p:cNvGrpSpPr/>
        <p:nvPr/>
      </p:nvGrpSpPr>
      <p:grpSpPr>
        <a:xfrm>
          <a:off x="0" y="0"/>
          <a:ext cx="0" cy="0"/>
          <a:chOff x="0" y="0"/>
          <a:chExt cx="0" cy="0"/>
        </a:xfrm>
      </p:grpSpPr>
      <p:sp>
        <p:nvSpPr>
          <p:cNvPr name="AutoShape 2" id="2"/>
          <p:cNvSpPr/>
          <p:nvPr/>
        </p:nvSpPr>
        <p:spPr>
          <a:xfrm rot="0">
            <a:off x="0" y="0"/>
            <a:ext cx="7867728" cy="10287000"/>
          </a:xfrm>
          <a:prstGeom prst="rect">
            <a:avLst/>
          </a:prstGeom>
          <a:solidFill>
            <a:srgbClr val="FFFFFF">
              <a:alpha val="4705"/>
            </a:srgbClr>
          </a:solidFill>
        </p:spPr>
      </p:sp>
      <p:sp>
        <p:nvSpPr>
          <p:cNvPr name="TextBox 3" id="3"/>
          <p:cNvSpPr txBox="true"/>
          <p:nvPr/>
        </p:nvSpPr>
        <p:spPr>
          <a:xfrm rot="0">
            <a:off x="876300" y="4703630"/>
            <a:ext cx="5962728" cy="1041666"/>
          </a:xfrm>
          <a:prstGeom prst="rect">
            <a:avLst/>
          </a:prstGeom>
        </p:spPr>
        <p:txBody>
          <a:bodyPr anchor="t" rtlCol="false" tIns="0" lIns="0" bIns="0" rIns="0">
            <a:spAutoFit/>
          </a:bodyPr>
          <a:lstStyle/>
          <a:p>
            <a:pPr algn="ctr">
              <a:lnSpc>
                <a:spcPts val="7840"/>
              </a:lnSpc>
            </a:pPr>
            <a:r>
              <a:rPr lang="en-US" sz="8000">
                <a:solidFill>
                  <a:srgbClr val="FFFFFF"/>
                </a:solidFill>
                <a:latin typeface="HK Grotesk Bold"/>
              </a:rPr>
              <a:t>The team</a:t>
            </a:r>
          </a:p>
        </p:txBody>
      </p:sp>
      <p:grpSp>
        <p:nvGrpSpPr>
          <p:cNvPr name="Group 4" id="4"/>
          <p:cNvGrpSpPr/>
          <p:nvPr/>
        </p:nvGrpSpPr>
        <p:grpSpPr>
          <a:xfrm rot="0">
            <a:off x="9144000" y="1586960"/>
            <a:ext cx="6297572" cy="1248018"/>
            <a:chOff x="0" y="0"/>
            <a:chExt cx="8396762" cy="1664024"/>
          </a:xfrm>
        </p:grpSpPr>
        <p:sp>
          <p:nvSpPr>
            <p:cNvPr name="TextBox 5" id="5"/>
            <p:cNvSpPr txBox="true"/>
            <p:nvPr/>
          </p:nvSpPr>
          <p:spPr>
            <a:xfrm rot="0">
              <a:off x="0" y="-9525"/>
              <a:ext cx="8396762" cy="637776"/>
            </a:xfrm>
            <a:prstGeom prst="rect">
              <a:avLst/>
            </a:prstGeom>
          </p:spPr>
          <p:txBody>
            <a:bodyPr anchor="t" rtlCol="false" tIns="0" lIns="0" bIns="0" rIns="0">
              <a:spAutoFit/>
            </a:bodyPr>
            <a:lstStyle/>
            <a:p>
              <a:pPr>
                <a:lnSpc>
                  <a:spcPts val="3839"/>
                </a:lnSpc>
              </a:pPr>
              <a:r>
                <a:rPr lang="en-US" sz="3199">
                  <a:solidFill>
                    <a:srgbClr val="FFFFFF"/>
                  </a:solidFill>
                  <a:latin typeface="HK Grotesk Bold"/>
                </a:rPr>
                <a:t>SHANKHA SHUBHRA SARKAR</a:t>
              </a:r>
            </a:p>
          </p:txBody>
        </p:sp>
        <p:sp>
          <p:nvSpPr>
            <p:cNvPr name="TextBox 6" id="6"/>
            <p:cNvSpPr txBox="true"/>
            <p:nvPr/>
          </p:nvSpPr>
          <p:spPr>
            <a:xfrm rot="0">
              <a:off x="0" y="995308"/>
              <a:ext cx="8396762" cy="668716"/>
            </a:xfrm>
            <a:prstGeom prst="rect">
              <a:avLst/>
            </a:prstGeom>
          </p:spPr>
          <p:txBody>
            <a:bodyPr anchor="t" rtlCol="false" tIns="0" lIns="0" bIns="0" rIns="0">
              <a:spAutoFit/>
            </a:bodyPr>
            <a:lstStyle/>
            <a:p>
              <a:pPr>
                <a:lnSpc>
                  <a:spcPts val="4200"/>
                </a:lnSpc>
                <a:spcBef>
                  <a:spcPct val="0"/>
                </a:spcBef>
              </a:pPr>
            </a:p>
          </p:txBody>
        </p:sp>
      </p:grpSp>
      <p:sp>
        <p:nvSpPr>
          <p:cNvPr name="AutoShape 7" id="7"/>
          <p:cNvSpPr/>
          <p:nvPr/>
        </p:nvSpPr>
        <p:spPr>
          <a:xfrm rot="-5400000">
            <a:off x="6250143" y="439815"/>
            <a:ext cx="35651" cy="1142120"/>
          </a:xfrm>
          <a:prstGeom prst="rect">
            <a:avLst/>
          </a:prstGeom>
          <a:solidFill>
            <a:srgbClr val="FFFFFF"/>
          </a:solidFill>
        </p:spPr>
      </p:sp>
      <p:grpSp>
        <p:nvGrpSpPr>
          <p:cNvPr name="Group 8" id="8"/>
          <p:cNvGrpSpPr/>
          <p:nvPr/>
        </p:nvGrpSpPr>
        <p:grpSpPr>
          <a:xfrm rot="0">
            <a:off x="9144000" y="3895482"/>
            <a:ext cx="4777872" cy="1248018"/>
            <a:chOff x="0" y="0"/>
            <a:chExt cx="6370496" cy="1664024"/>
          </a:xfrm>
        </p:grpSpPr>
        <p:sp>
          <p:nvSpPr>
            <p:cNvPr name="TextBox 9" id="9"/>
            <p:cNvSpPr txBox="true"/>
            <p:nvPr/>
          </p:nvSpPr>
          <p:spPr>
            <a:xfrm rot="0">
              <a:off x="0" y="-9525"/>
              <a:ext cx="6370496" cy="637776"/>
            </a:xfrm>
            <a:prstGeom prst="rect">
              <a:avLst/>
            </a:prstGeom>
          </p:spPr>
          <p:txBody>
            <a:bodyPr anchor="t" rtlCol="false" tIns="0" lIns="0" bIns="0" rIns="0">
              <a:spAutoFit/>
            </a:bodyPr>
            <a:lstStyle/>
            <a:p>
              <a:pPr>
                <a:lnSpc>
                  <a:spcPts val="3840"/>
                </a:lnSpc>
              </a:pPr>
              <a:r>
                <a:rPr lang="en-US" sz="3200">
                  <a:solidFill>
                    <a:srgbClr val="FFFFFF"/>
                  </a:solidFill>
                  <a:latin typeface="HK Grotesk Bold"/>
                </a:rPr>
                <a:t>PRIYANSHYU RAJ</a:t>
              </a:r>
            </a:p>
          </p:txBody>
        </p:sp>
        <p:sp>
          <p:nvSpPr>
            <p:cNvPr name="TextBox 10" id="10"/>
            <p:cNvSpPr txBox="true"/>
            <p:nvPr/>
          </p:nvSpPr>
          <p:spPr>
            <a:xfrm rot="0">
              <a:off x="0" y="995308"/>
              <a:ext cx="6370496" cy="668716"/>
            </a:xfrm>
            <a:prstGeom prst="rect">
              <a:avLst/>
            </a:prstGeom>
          </p:spPr>
          <p:txBody>
            <a:bodyPr anchor="t" rtlCol="false" tIns="0" lIns="0" bIns="0" rIns="0">
              <a:spAutoFit/>
            </a:bodyPr>
            <a:lstStyle/>
            <a:p>
              <a:pPr>
                <a:lnSpc>
                  <a:spcPts val="4200"/>
                </a:lnSpc>
                <a:spcBef>
                  <a:spcPct val="0"/>
                </a:spcBef>
              </a:pPr>
            </a:p>
          </p:txBody>
        </p:sp>
      </p:grpSp>
      <p:sp>
        <p:nvSpPr>
          <p:cNvPr name="TextBox 11" id="11"/>
          <p:cNvSpPr txBox="true"/>
          <p:nvPr/>
        </p:nvSpPr>
        <p:spPr>
          <a:xfrm rot="0">
            <a:off x="9144000" y="5940345"/>
            <a:ext cx="4777872" cy="480713"/>
          </a:xfrm>
          <a:prstGeom prst="rect">
            <a:avLst/>
          </a:prstGeom>
        </p:spPr>
        <p:txBody>
          <a:bodyPr anchor="t" rtlCol="false" tIns="0" lIns="0" bIns="0" rIns="0">
            <a:spAutoFit/>
          </a:bodyPr>
          <a:lstStyle/>
          <a:p>
            <a:pPr>
              <a:lnSpc>
                <a:spcPts val="3840"/>
              </a:lnSpc>
            </a:pPr>
            <a:r>
              <a:rPr lang="en-US" sz="3200">
                <a:solidFill>
                  <a:srgbClr val="FFFFFF"/>
                </a:solidFill>
                <a:latin typeface="HK Grotesk Bold"/>
              </a:rPr>
              <a:t>VAIBHAV DHIRENDRA</a:t>
            </a:r>
          </a:p>
        </p:txBody>
      </p:sp>
      <p:sp>
        <p:nvSpPr>
          <p:cNvPr name="TextBox 12" id="12"/>
          <p:cNvSpPr txBox="true"/>
          <p:nvPr/>
        </p:nvSpPr>
        <p:spPr>
          <a:xfrm rot="0">
            <a:off x="9144000" y="8105412"/>
            <a:ext cx="4777872" cy="480713"/>
          </a:xfrm>
          <a:prstGeom prst="rect">
            <a:avLst/>
          </a:prstGeom>
        </p:spPr>
        <p:txBody>
          <a:bodyPr anchor="t" rtlCol="false" tIns="0" lIns="0" bIns="0" rIns="0">
            <a:spAutoFit/>
          </a:bodyPr>
          <a:lstStyle/>
          <a:p>
            <a:pPr>
              <a:lnSpc>
                <a:spcPts val="3840"/>
              </a:lnSpc>
            </a:pPr>
            <a:r>
              <a:rPr lang="en-US" sz="3200">
                <a:solidFill>
                  <a:srgbClr val="FFFFFF"/>
                </a:solidFill>
                <a:latin typeface="HK Grotesk Bold"/>
              </a:rPr>
              <a:t>SAMABRITA BISWAS</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9144000" cy="10287000"/>
          </a:xfrm>
          <a:prstGeom prst="rect">
            <a:avLst/>
          </a:prstGeom>
          <a:solidFill>
            <a:srgbClr val="171717"/>
          </a:solidFill>
        </p:spPr>
      </p:sp>
      <p:sp>
        <p:nvSpPr>
          <p:cNvPr name="TextBox 3" id="3"/>
          <p:cNvSpPr txBox="true"/>
          <p:nvPr/>
        </p:nvSpPr>
        <p:spPr>
          <a:xfrm rot="0">
            <a:off x="1208347" y="3218872"/>
            <a:ext cx="7495161" cy="3615633"/>
          </a:xfrm>
          <a:prstGeom prst="rect">
            <a:avLst/>
          </a:prstGeom>
        </p:spPr>
        <p:txBody>
          <a:bodyPr anchor="t" rtlCol="false" tIns="0" lIns="0" bIns="0" rIns="0">
            <a:spAutoFit/>
          </a:bodyPr>
          <a:lstStyle/>
          <a:p>
            <a:pPr algn="ctr">
              <a:lnSpc>
                <a:spcPts val="7097"/>
              </a:lnSpc>
            </a:pPr>
            <a:r>
              <a:rPr lang="en-US" sz="7241">
                <a:solidFill>
                  <a:srgbClr val="FFFFFF"/>
                </a:solidFill>
                <a:latin typeface="HK Grotesk Bold"/>
              </a:rPr>
              <a:t>HEALTH RECORDS MUST BE MORE ACCESSIBLE</a:t>
            </a:r>
          </a:p>
        </p:txBody>
      </p:sp>
      <p:sp>
        <p:nvSpPr>
          <p:cNvPr name="TextBox 4" id="4"/>
          <p:cNvSpPr txBox="true"/>
          <p:nvPr/>
        </p:nvSpPr>
        <p:spPr>
          <a:xfrm rot="0">
            <a:off x="12100428" y="962025"/>
            <a:ext cx="5158872" cy="1045936"/>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171717"/>
                </a:solidFill>
                <a:latin typeface="HK Grotesk Medium"/>
              </a:rPr>
              <a:t>Baby Reva was born with a heart defect</a:t>
            </a:r>
          </a:p>
        </p:txBody>
      </p:sp>
      <p:sp>
        <p:nvSpPr>
          <p:cNvPr name="TextBox 5" id="5"/>
          <p:cNvSpPr txBox="true"/>
          <p:nvPr/>
        </p:nvSpPr>
        <p:spPr>
          <a:xfrm rot="0">
            <a:off x="12100428" y="2440308"/>
            <a:ext cx="5158872" cy="2101397"/>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171717"/>
                </a:solidFill>
                <a:latin typeface="HK Grotesk Medium"/>
              </a:rPr>
              <a:t>She was operated to fix the defect. However she needed yearly medical checkups</a:t>
            </a:r>
          </a:p>
        </p:txBody>
      </p:sp>
      <p:sp>
        <p:nvSpPr>
          <p:cNvPr name="TextBox 6" id="6"/>
          <p:cNvSpPr txBox="true"/>
          <p:nvPr/>
        </p:nvSpPr>
        <p:spPr>
          <a:xfrm rot="0">
            <a:off x="12100428" y="5188990"/>
            <a:ext cx="5158872" cy="1045936"/>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171717"/>
                </a:solidFill>
                <a:latin typeface="HK Grotesk Medium"/>
              </a:rPr>
              <a:t>Every year, her medical records kept increasing</a:t>
            </a:r>
          </a:p>
        </p:txBody>
      </p:sp>
      <p:sp>
        <p:nvSpPr>
          <p:cNvPr name="TextBox 7" id="7"/>
          <p:cNvSpPr txBox="true"/>
          <p:nvPr/>
        </p:nvSpPr>
        <p:spPr>
          <a:xfrm rot="0">
            <a:off x="12100428" y="6795577"/>
            <a:ext cx="5158872" cy="2101397"/>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171717"/>
                </a:solidFill>
                <a:latin typeface="HK Grotesk Medium"/>
              </a:rPr>
              <a:t>Once on a family vacation, Reva got sick and her family did not have all her medical records </a:t>
            </a:r>
          </a:p>
        </p:txBody>
      </p:sp>
      <p:sp>
        <p:nvSpPr>
          <p:cNvPr name="AutoShape 8" id="8"/>
          <p:cNvSpPr/>
          <p:nvPr/>
        </p:nvSpPr>
        <p:spPr>
          <a:xfrm rot="0">
            <a:off x="1028700" y="8116180"/>
            <a:ext cx="35651" cy="1142120"/>
          </a:xfrm>
          <a:prstGeom prst="rect">
            <a:avLst/>
          </a:prstGeom>
          <a:solidFill>
            <a:srgbClr val="FFFFFF"/>
          </a:solid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5000"/>
          </a:blip>
          <a:srcRect l="0" t="17443" r="0" b="17443"/>
          <a:stretch>
            <a:fillRect/>
          </a:stretch>
        </p:blipFill>
        <p:spPr>
          <a:xfrm flipH="false" flipV="false" rot="0">
            <a:off x="7450548" y="-297998"/>
            <a:ext cx="10837452" cy="10584998"/>
          </a:xfrm>
          <a:prstGeom prst="rect">
            <a:avLst/>
          </a:prstGeom>
        </p:spPr>
      </p:pic>
      <p:sp>
        <p:nvSpPr>
          <p:cNvPr name="AutoShape 3" id="3"/>
          <p:cNvSpPr/>
          <p:nvPr/>
        </p:nvSpPr>
        <p:spPr>
          <a:xfrm rot="0">
            <a:off x="-149033" y="-177577"/>
            <a:ext cx="7599581" cy="10557723"/>
          </a:xfrm>
          <a:prstGeom prst="rect">
            <a:avLst/>
          </a:prstGeom>
          <a:solidFill>
            <a:srgbClr val="A6A6A6"/>
          </a:solidFill>
        </p:spPr>
      </p:sp>
      <p:sp>
        <p:nvSpPr>
          <p:cNvPr name="TextBox 4" id="4"/>
          <p:cNvSpPr txBox="true"/>
          <p:nvPr/>
        </p:nvSpPr>
        <p:spPr>
          <a:xfrm rot="0">
            <a:off x="470754" y="335509"/>
            <a:ext cx="14744884" cy="1818005"/>
          </a:xfrm>
          <a:prstGeom prst="rect">
            <a:avLst/>
          </a:prstGeom>
        </p:spPr>
        <p:txBody>
          <a:bodyPr anchor="t" rtlCol="false" tIns="0" lIns="0" bIns="0" rIns="0">
            <a:spAutoFit/>
          </a:bodyPr>
          <a:lstStyle/>
          <a:p>
            <a:pPr algn="l" marL="0" indent="0" lvl="0">
              <a:lnSpc>
                <a:spcPts val="6700"/>
              </a:lnSpc>
            </a:pPr>
            <a:r>
              <a:rPr lang="en-US" sz="6700">
                <a:solidFill>
                  <a:srgbClr val="191919"/>
                </a:solidFill>
                <a:latin typeface="Telegraf Bold"/>
              </a:rPr>
              <a:t>MEDICAL DATA  </a:t>
            </a:r>
            <a:r>
              <a:rPr lang="en-US" sz="6700">
                <a:solidFill>
                  <a:srgbClr val="FFFFFF"/>
                </a:solidFill>
                <a:latin typeface="Telegraf Bold"/>
              </a:rPr>
              <a:t>BREACHES</a:t>
            </a:r>
            <a:r>
              <a:rPr lang="en-US" sz="6700">
                <a:solidFill>
                  <a:srgbClr val="191919"/>
                </a:solidFill>
                <a:latin typeface="Telegraf Bold"/>
              </a:rPr>
              <a:t> REPORTED IN </a:t>
            </a:r>
            <a:r>
              <a:rPr lang="en-US" sz="6700">
                <a:solidFill>
                  <a:srgbClr val="FFFFFF"/>
                </a:solidFill>
                <a:latin typeface="Telegraf Bold"/>
              </a:rPr>
              <a:t>2020</a:t>
            </a:r>
          </a:p>
        </p:txBody>
      </p:sp>
      <p:sp>
        <p:nvSpPr>
          <p:cNvPr name="TextBox 5" id="5"/>
          <p:cNvSpPr txBox="true"/>
          <p:nvPr/>
        </p:nvSpPr>
        <p:spPr>
          <a:xfrm rot="0">
            <a:off x="470754" y="2989644"/>
            <a:ext cx="6979794" cy="5233410"/>
          </a:xfrm>
          <a:prstGeom prst="rect">
            <a:avLst/>
          </a:prstGeom>
        </p:spPr>
        <p:txBody>
          <a:bodyPr anchor="t" rtlCol="false" tIns="0" lIns="0" bIns="0" rIns="0">
            <a:spAutoFit/>
          </a:bodyPr>
          <a:lstStyle/>
          <a:p>
            <a:pPr marL="925118" indent="-462559" lvl="1">
              <a:lnSpc>
                <a:spcPts val="5141"/>
              </a:lnSpc>
              <a:buFont typeface="Arial"/>
              <a:buChar char="•"/>
            </a:pPr>
            <a:r>
              <a:rPr lang="en-US" sz="4284">
                <a:solidFill>
                  <a:srgbClr val="191919"/>
                </a:solidFill>
                <a:latin typeface="Telegraf Bold Light"/>
              </a:rPr>
              <a:t>Trinity Health </a:t>
            </a:r>
          </a:p>
          <a:p>
            <a:pPr>
              <a:lnSpc>
                <a:spcPts val="5141"/>
              </a:lnSpc>
            </a:pPr>
            <a:r>
              <a:rPr lang="en-US" sz="4284">
                <a:solidFill>
                  <a:srgbClr val="191919"/>
                </a:solidFill>
                <a:latin typeface="Telegraf Bold Light"/>
              </a:rPr>
              <a:t>        3,320,726</a:t>
            </a:r>
          </a:p>
          <a:p>
            <a:pPr marL="925118" indent="-462559" lvl="1">
              <a:lnSpc>
                <a:spcPts val="5141"/>
              </a:lnSpc>
              <a:buFont typeface="Arial"/>
              <a:buChar char="•"/>
            </a:pPr>
            <a:r>
              <a:rPr lang="en-US" sz="4284">
                <a:solidFill>
                  <a:srgbClr val="191919"/>
                </a:solidFill>
                <a:latin typeface="Telegraf Bold Light"/>
              </a:rPr>
              <a:t>Inova Health</a:t>
            </a:r>
          </a:p>
          <a:p>
            <a:pPr>
              <a:lnSpc>
                <a:spcPts val="5141"/>
              </a:lnSpc>
            </a:pPr>
            <a:r>
              <a:rPr lang="en-US" sz="4284">
                <a:solidFill>
                  <a:srgbClr val="191919"/>
                </a:solidFill>
                <a:latin typeface="Telegraf Bold Light"/>
              </a:rPr>
              <a:t>        1,045,270</a:t>
            </a:r>
          </a:p>
          <a:p>
            <a:pPr marL="925118" indent="-462559" lvl="1">
              <a:lnSpc>
                <a:spcPts val="5141"/>
              </a:lnSpc>
              <a:buFont typeface="Arial"/>
              <a:buChar char="•"/>
            </a:pPr>
            <a:r>
              <a:rPr lang="en-US" sz="4284">
                <a:solidFill>
                  <a:srgbClr val="191919"/>
                </a:solidFill>
                <a:latin typeface="Telegraf Bold Light"/>
              </a:rPr>
              <a:t>Magellan Health</a:t>
            </a:r>
          </a:p>
          <a:p>
            <a:pPr>
              <a:lnSpc>
                <a:spcPts val="5141"/>
              </a:lnSpc>
            </a:pPr>
            <a:r>
              <a:rPr lang="en-US" sz="4284">
                <a:solidFill>
                  <a:srgbClr val="191919"/>
                </a:solidFill>
                <a:latin typeface="Telegraf Bold Light"/>
              </a:rPr>
              <a:t>       1,013,956</a:t>
            </a:r>
          </a:p>
          <a:p>
            <a:pPr marL="925118" indent="-462559" lvl="1">
              <a:lnSpc>
                <a:spcPts val="5141"/>
              </a:lnSpc>
              <a:buFont typeface="Arial"/>
              <a:buChar char="•"/>
            </a:pPr>
            <a:r>
              <a:rPr lang="en-US" sz="4284">
                <a:solidFill>
                  <a:srgbClr val="191919"/>
                </a:solidFill>
                <a:latin typeface="Telegraf Bold Light"/>
              </a:rPr>
              <a:t>Dental Care Alliance</a:t>
            </a:r>
          </a:p>
          <a:p>
            <a:pPr>
              <a:lnSpc>
                <a:spcPts val="5141"/>
              </a:lnSpc>
            </a:pPr>
            <a:r>
              <a:rPr lang="en-US" sz="4284">
                <a:solidFill>
                  <a:srgbClr val="191919"/>
                </a:solidFill>
                <a:latin typeface="Telegraf Bold Light"/>
              </a:rPr>
              <a:t>       1,004,304</a:t>
            </a:r>
          </a:p>
        </p:txBody>
      </p:sp>
      <p:grpSp>
        <p:nvGrpSpPr>
          <p:cNvPr name="Group 6" id="6"/>
          <p:cNvGrpSpPr/>
          <p:nvPr/>
        </p:nvGrpSpPr>
        <p:grpSpPr>
          <a:xfrm rot="0">
            <a:off x="8244707" y="1792473"/>
            <a:ext cx="9014593" cy="7675377"/>
            <a:chOff x="0" y="0"/>
            <a:chExt cx="12019457" cy="10233836"/>
          </a:xfrm>
        </p:grpSpPr>
        <p:sp>
          <p:nvSpPr>
            <p:cNvPr name="TextBox 7" id="7"/>
            <p:cNvSpPr txBox="true"/>
            <p:nvPr/>
          </p:nvSpPr>
          <p:spPr>
            <a:xfrm rot="0">
              <a:off x="545766"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1</a:t>
              </a:r>
            </a:p>
          </p:txBody>
        </p:sp>
        <p:sp>
          <p:nvSpPr>
            <p:cNvPr name="TextBox 8" id="8"/>
            <p:cNvSpPr txBox="true"/>
            <p:nvPr/>
          </p:nvSpPr>
          <p:spPr>
            <a:xfrm rot="0">
              <a:off x="1705884"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2</a:t>
              </a:r>
            </a:p>
          </p:txBody>
        </p:sp>
        <p:sp>
          <p:nvSpPr>
            <p:cNvPr name="TextBox 9" id="9"/>
            <p:cNvSpPr txBox="true"/>
            <p:nvPr/>
          </p:nvSpPr>
          <p:spPr>
            <a:xfrm rot="0">
              <a:off x="2866001"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3</a:t>
              </a:r>
            </a:p>
          </p:txBody>
        </p:sp>
        <p:sp>
          <p:nvSpPr>
            <p:cNvPr name="TextBox 10" id="10"/>
            <p:cNvSpPr txBox="true"/>
            <p:nvPr/>
          </p:nvSpPr>
          <p:spPr>
            <a:xfrm rot="0">
              <a:off x="4026119"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4</a:t>
              </a:r>
            </a:p>
          </p:txBody>
        </p:sp>
        <p:sp>
          <p:nvSpPr>
            <p:cNvPr name="TextBox 11" id="11"/>
            <p:cNvSpPr txBox="true"/>
            <p:nvPr/>
          </p:nvSpPr>
          <p:spPr>
            <a:xfrm rot="0">
              <a:off x="5186237"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5</a:t>
              </a:r>
            </a:p>
          </p:txBody>
        </p:sp>
        <p:sp>
          <p:nvSpPr>
            <p:cNvPr name="TextBox 12" id="12"/>
            <p:cNvSpPr txBox="true"/>
            <p:nvPr/>
          </p:nvSpPr>
          <p:spPr>
            <a:xfrm rot="0">
              <a:off x="6346354"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6</a:t>
              </a:r>
            </a:p>
          </p:txBody>
        </p:sp>
        <p:sp>
          <p:nvSpPr>
            <p:cNvPr name="TextBox 13" id="13"/>
            <p:cNvSpPr txBox="true"/>
            <p:nvPr/>
          </p:nvSpPr>
          <p:spPr>
            <a:xfrm rot="0">
              <a:off x="7506472"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7</a:t>
              </a:r>
            </a:p>
          </p:txBody>
        </p:sp>
        <p:sp>
          <p:nvSpPr>
            <p:cNvPr name="TextBox 14" id="14"/>
            <p:cNvSpPr txBox="true"/>
            <p:nvPr/>
          </p:nvSpPr>
          <p:spPr>
            <a:xfrm rot="0">
              <a:off x="8666590"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8</a:t>
              </a:r>
            </a:p>
          </p:txBody>
        </p:sp>
        <p:sp>
          <p:nvSpPr>
            <p:cNvPr name="TextBox 15" id="15"/>
            <p:cNvSpPr txBox="true"/>
            <p:nvPr/>
          </p:nvSpPr>
          <p:spPr>
            <a:xfrm rot="0">
              <a:off x="9826707"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9</a:t>
              </a:r>
            </a:p>
          </p:txBody>
        </p:sp>
        <p:sp>
          <p:nvSpPr>
            <p:cNvPr name="TextBox 16" id="16"/>
            <p:cNvSpPr txBox="true"/>
            <p:nvPr/>
          </p:nvSpPr>
          <p:spPr>
            <a:xfrm rot="0">
              <a:off x="10986825"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10</a:t>
              </a:r>
            </a:p>
          </p:txBody>
        </p:sp>
        <p:grpSp>
          <p:nvGrpSpPr>
            <p:cNvPr name="Group 17" id="17"/>
            <p:cNvGrpSpPr>
              <a:grpSpLocks noChangeAspect="true"/>
            </p:cNvGrpSpPr>
            <p:nvPr/>
          </p:nvGrpSpPr>
          <p:grpSpPr>
            <a:xfrm rot="0">
              <a:off x="545766" y="124463"/>
              <a:ext cx="11473691" cy="9754522"/>
              <a:chOff x="0" y="0"/>
              <a:chExt cx="22010259" cy="18712336"/>
            </a:xfrm>
          </p:grpSpPr>
          <p:sp>
            <p:nvSpPr>
              <p:cNvPr name="Freeform 18" id="18"/>
              <p:cNvSpPr/>
              <p:nvPr/>
            </p:nvSpPr>
            <p:spPr>
              <a:xfrm>
                <a:off x="0" y="-6350"/>
                <a:ext cx="22010260" cy="12700"/>
              </a:xfrm>
              <a:custGeom>
                <a:avLst/>
                <a:gdLst/>
                <a:ahLst/>
                <a:cxnLst/>
                <a:rect r="r" b="b" t="t" l="l"/>
                <a:pathLst>
                  <a:path h="12700" w="22010260">
                    <a:moveTo>
                      <a:pt x="0" y="0"/>
                    </a:moveTo>
                    <a:lnTo>
                      <a:pt x="22010260" y="0"/>
                    </a:lnTo>
                    <a:lnTo>
                      <a:pt x="22010260" y="12700"/>
                    </a:lnTo>
                    <a:lnTo>
                      <a:pt x="0" y="12700"/>
                    </a:lnTo>
                    <a:close/>
                  </a:path>
                </a:pathLst>
              </a:custGeom>
              <a:solidFill>
                <a:srgbClr val="FFFFFF"/>
              </a:solidFill>
            </p:spPr>
          </p:sp>
          <p:sp>
            <p:nvSpPr>
              <p:cNvPr name="Freeform 19" id="19"/>
              <p:cNvSpPr/>
              <p:nvPr/>
            </p:nvSpPr>
            <p:spPr>
              <a:xfrm>
                <a:off x="0" y="4671734"/>
                <a:ext cx="22010260" cy="12700"/>
              </a:xfrm>
              <a:custGeom>
                <a:avLst/>
                <a:gdLst/>
                <a:ahLst/>
                <a:cxnLst/>
                <a:rect r="r" b="b" t="t" l="l"/>
                <a:pathLst>
                  <a:path h="12700" w="22010260">
                    <a:moveTo>
                      <a:pt x="0" y="0"/>
                    </a:moveTo>
                    <a:lnTo>
                      <a:pt x="22010260" y="0"/>
                    </a:lnTo>
                    <a:lnTo>
                      <a:pt x="22010260" y="12700"/>
                    </a:lnTo>
                    <a:lnTo>
                      <a:pt x="0" y="12700"/>
                    </a:lnTo>
                    <a:close/>
                  </a:path>
                </a:pathLst>
              </a:custGeom>
              <a:solidFill>
                <a:srgbClr val="FFFFFF"/>
              </a:solidFill>
            </p:spPr>
          </p:sp>
          <p:sp>
            <p:nvSpPr>
              <p:cNvPr name="Freeform 20" id="20"/>
              <p:cNvSpPr/>
              <p:nvPr/>
            </p:nvSpPr>
            <p:spPr>
              <a:xfrm>
                <a:off x="0" y="9349818"/>
                <a:ext cx="22010260" cy="12700"/>
              </a:xfrm>
              <a:custGeom>
                <a:avLst/>
                <a:gdLst/>
                <a:ahLst/>
                <a:cxnLst/>
                <a:rect r="r" b="b" t="t" l="l"/>
                <a:pathLst>
                  <a:path h="12700" w="22010260">
                    <a:moveTo>
                      <a:pt x="0" y="0"/>
                    </a:moveTo>
                    <a:lnTo>
                      <a:pt x="22010260" y="0"/>
                    </a:lnTo>
                    <a:lnTo>
                      <a:pt x="22010260" y="12700"/>
                    </a:lnTo>
                    <a:lnTo>
                      <a:pt x="0" y="12700"/>
                    </a:lnTo>
                    <a:close/>
                  </a:path>
                </a:pathLst>
              </a:custGeom>
              <a:solidFill>
                <a:srgbClr val="FFFFFF"/>
              </a:solidFill>
            </p:spPr>
          </p:sp>
          <p:sp>
            <p:nvSpPr>
              <p:cNvPr name="Freeform 21" id="21"/>
              <p:cNvSpPr/>
              <p:nvPr/>
            </p:nvSpPr>
            <p:spPr>
              <a:xfrm>
                <a:off x="0" y="14027902"/>
                <a:ext cx="22010260" cy="12700"/>
              </a:xfrm>
              <a:custGeom>
                <a:avLst/>
                <a:gdLst/>
                <a:ahLst/>
                <a:cxnLst/>
                <a:rect r="r" b="b" t="t" l="l"/>
                <a:pathLst>
                  <a:path h="12700" w="22010260">
                    <a:moveTo>
                      <a:pt x="0" y="0"/>
                    </a:moveTo>
                    <a:lnTo>
                      <a:pt x="22010260" y="0"/>
                    </a:lnTo>
                    <a:lnTo>
                      <a:pt x="22010260" y="12700"/>
                    </a:lnTo>
                    <a:lnTo>
                      <a:pt x="0" y="12700"/>
                    </a:lnTo>
                    <a:close/>
                  </a:path>
                </a:pathLst>
              </a:custGeom>
              <a:solidFill>
                <a:srgbClr val="FFFFFF"/>
              </a:solidFill>
            </p:spPr>
          </p:sp>
          <p:sp>
            <p:nvSpPr>
              <p:cNvPr name="Freeform 22" id="22"/>
              <p:cNvSpPr/>
              <p:nvPr/>
            </p:nvSpPr>
            <p:spPr>
              <a:xfrm>
                <a:off x="0" y="18705985"/>
                <a:ext cx="22010260" cy="12700"/>
              </a:xfrm>
              <a:custGeom>
                <a:avLst/>
                <a:gdLst/>
                <a:ahLst/>
                <a:cxnLst/>
                <a:rect r="r" b="b" t="t" l="l"/>
                <a:pathLst>
                  <a:path h="12700" w="22010260">
                    <a:moveTo>
                      <a:pt x="0" y="0"/>
                    </a:moveTo>
                    <a:lnTo>
                      <a:pt x="22010260" y="0"/>
                    </a:lnTo>
                    <a:lnTo>
                      <a:pt x="22010260" y="12700"/>
                    </a:lnTo>
                    <a:lnTo>
                      <a:pt x="0" y="12700"/>
                    </a:lnTo>
                    <a:close/>
                  </a:path>
                </a:pathLst>
              </a:custGeom>
              <a:solidFill>
                <a:srgbClr val="FFFFFF"/>
              </a:solidFill>
            </p:spPr>
          </p:sp>
        </p:grpSp>
        <p:sp>
          <p:nvSpPr>
            <p:cNvPr name="TextBox 23" id="23"/>
            <p:cNvSpPr txBox="true"/>
            <p:nvPr/>
          </p:nvSpPr>
          <p:spPr>
            <a:xfrm rot="0">
              <a:off x="0" y="-47625"/>
              <a:ext cx="439840" cy="296551"/>
            </a:xfrm>
            <a:prstGeom prst="rect">
              <a:avLst/>
            </a:prstGeom>
          </p:spPr>
          <p:txBody>
            <a:bodyPr anchor="t" rtlCol="false" tIns="0" lIns="0" bIns="0" rIns="0">
              <a:spAutoFit/>
            </a:bodyPr>
            <a:lstStyle/>
            <a:p>
              <a:pPr algn="r">
                <a:lnSpc>
                  <a:spcPts val="1751"/>
                </a:lnSpc>
              </a:pPr>
              <a:r>
                <a:rPr lang="en-US" sz="1251">
                  <a:solidFill>
                    <a:srgbClr val="FFFFFF"/>
                  </a:solidFill>
                  <a:latin typeface="Telegraf"/>
                </a:rPr>
                <a:t>100 </a:t>
              </a:r>
            </a:p>
          </p:txBody>
        </p:sp>
        <p:sp>
          <p:nvSpPr>
            <p:cNvPr name="TextBox 24" id="24"/>
            <p:cNvSpPr txBox="true"/>
            <p:nvPr/>
          </p:nvSpPr>
          <p:spPr>
            <a:xfrm rot="0">
              <a:off x="141924" y="2391006"/>
              <a:ext cx="297916" cy="296551"/>
            </a:xfrm>
            <a:prstGeom prst="rect">
              <a:avLst/>
            </a:prstGeom>
          </p:spPr>
          <p:txBody>
            <a:bodyPr anchor="t" rtlCol="false" tIns="0" lIns="0" bIns="0" rIns="0">
              <a:spAutoFit/>
            </a:bodyPr>
            <a:lstStyle/>
            <a:p>
              <a:pPr algn="r">
                <a:lnSpc>
                  <a:spcPts val="1751"/>
                </a:lnSpc>
              </a:pPr>
              <a:r>
                <a:rPr lang="en-US" sz="1251">
                  <a:solidFill>
                    <a:srgbClr val="FFFFFF"/>
                  </a:solidFill>
                  <a:latin typeface="Telegraf"/>
                </a:rPr>
                <a:t>75 </a:t>
              </a:r>
            </a:p>
          </p:txBody>
        </p:sp>
        <p:sp>
          <p:nvSpPr>
            <p:cNvPr name="TextBox 25" id="25"/>
            <p:cNvSpPr txBox="true"/>
            <p:nvPr/>
          </p:nvSpPr>
          <p:spPr>
            <a:xfrm rot="0">
              <a:off x="112236" y="4829636"/>
              <a:ext cx="327604" cy="296551"/>
            </a:xfrm>
            <a:prstGeom prst="rect">
              <a:avLst/>
            </a:prstGeom>
          </p:spPr>
          <p:txBody>
            <a:bodyPr anchor="t" rtlCol="false" tIns="0" lIns="0" bIns="0" rIns="0">
              <a:spAutoFit/>
            </a:bodyPr>
            <a:lstStyle/>
            <a:p>
              <a:pPr algn="r">
                <a:lnSpc>
                  <a:spcPts val="1751"/>
                </a:lnSpc>
              </a:pPr>
              <a:r>
                <a:rPr lang="en-US" sz="1251">
                  <a:solidFill>
                    <a:srgbClr val="FFFFFF"/>
                  </a:solidFill>
                  <a:latin typeface="Telegraf"/>
                </a:rPr>
                <a:t>50 </a:t>
              </a:r>
            </a:p>
          </p:txBody>
        </p:sp>
        <p:sp>
          <p:nvSpPr>
            <p:cNvPr name="TextBox 26" id="26"/>
            <p:cNvSpPr txBox="true"/>
            <p:nvPr/>
          </p:nvSpPr>
          <p:spPr>
            <a:xfrm rot="0">
              <a:off x="124339" y="7268267"/>
              <a:ext cx="315502" cy="296551"/>
            </a:xfrm>
            <a:prstGeom prst="rect">
              <a:avLst/>
            </a:prstGeom>
          </p:spPr>
          <p:txBody>
            <a:bodyPr anchor="t" rtlCol="false" tIns="0" lIns="0" bIns="0" rIns="0">
              <a:spAutoFit/>
            </a:bodyPr>
            <a:lstStyle/>
            <a:p>
              <a:pPr algn="r">
                <a:lnSpc>
                  <a:spcPts val="1751"/>
                </a:lnSpc>
              </a:pPr>
              <a:r>
                <a:rPr lang="en-US" sz="1251">
                  <a:solidFill>
                    <a:srgbClr val="FFFFFF"/>
                  </a:solidFill>
                  <a:latin typeface="Telegraf"/>
                </a:rPr>
                <a:t>25 </a:t>
              </a:r>
            </a:p>
          </p:txBody>
        </p:sp>
        <p:sp>
          <p:nvSpPr>
            <p:cNvPr name="TextBox 27" id="27"/>
            <p:cNvSpPr txBox="true"/>
            <p:nvPr/>
          </p:nvSpPr>
          <p:spPr>
            <a:xfrm rot="0">
              <a:off x="245677" y="9706897"/>
              <a:ext cx="194163" cy="296551"/>
            </a:xfrm>
            <a:prstGeom prst="rect">
              <a:avLst/>
            </a:prstGeom>
          </p:spPr>
          <p:txBody>
            <a:bodyPr anchor="t" rtlCol="false" tIns="0" lIns="0" bIns="0" rIns="0">
              <a:spAutoFit/>
            </a:bodyPr>
            <a:lstStyle/>
            <a:p>
              <a:pPr algn="r">
                <a:lnSpc>
                  <a:spcPts val="1751"/>
                </a:lnSpc>
              </a:pPr>
              <a:r>
                <a:rPr lang="en-US" sz="1251">
                  <a:solidFill>
                    <a:srgbClr val="FFFFFF"/>
                  </a:solidFill>
                  <a:latin typeface="Telegraf"/>
                </a:rPr>
                <a:t>0 </a:t>
              </a:r>
            </a:p>
          </p:txBody>
        </p:sp>
        <p:grpSp>
          <p:nvGrpSpPr>
            <p:cNvPr name="Group 28" id="28"/>
            <p:cNvGrpSpPr>
              <a:grpSpLocks noChangeAspect="true"/>
            </p:cNvGrpSpPr>
            <p:nvPr/>
          </p:nvGrpSpPr>
          <p:grpSpPr>
            <a:xfrm rot="0">
              <a:off x="545766" y="124463"/>
              <a:ext cx="11473691" cy="9754522"/>
              <a:chOff x="0" y="0"/>
              <a:chExt cx="22010259" cy="18712336"/>
            </a:xfrm>
          </p:grpSpPr>
          <p:sp>
            <p:nvSpPr>
              <p:cNvPr name="Freeform 29" id="29"/>
              <p:cNvSpPr/>
              <p:nvPr/>
            </p:nvSpPr>
            <p:spPr>
              <a:xfrm>
                <a:off x="0" y="1864884"/>
                <a:ext cx="1980923" cy="16847452"/>
              </a:xfrm>
              <a:custGeom>
                <a:avLst/>
                <a:gdLst/>
                <a:ahLst/>
                <a:cxnLst/>
                <a:rect r="r" b="b" t="t" l="l"/>
                <a:pathLst>
                  <a:path h="16847452" w="1980923">
                    <a:moveTo>
                      <a:pt x="0" y="16847451"/>
                    </a:moveTo>
                    <a:lnTo>
                      <a:pt x="0" y="158474"/>
                    </a:lnTo>
                    <a:cubicBezTo>
                      <a:pt x="0" y="70951"/>
                      <a:pt x="70951" y="0"/>
                      <a:pt x="158474" y="0"/>
                    </a:cubicBezTo>
                    <a:lnTo>
                      <a:pt x="1822449" y="0"/>
                    </a:lnTo>
                    <a:cubicBezTo>
                      <a:pt x="1909972" y="0"/>
                      <a:pt x="1980923" y="70951"/>
                      <a:pt x="1980923" y="158474"/>
                    </a:cubicBezTo>
                    <a:lnTo>
                      <a:pt x="1980923" y="16847451"/>
                    </a:lnTo>
                    <a:close/>
                  </a:path>
                </a:pathLst>
              </a:custGeom>
              <a:solidFill>
                <a:srgbClr val="FFFFFF"/>
              </a:solidFill>
            </p:spPr>
          </p:sp>
          <p:sp>
            <p:nvSpPr>
              <p:cNvPr name="Freeform 30" id="30"/>
              <p:cNvSpPr/>
              <p:nvPr/>
            </p:nvSpPr>
            <p:spPr>
              <a:xfrm>
                <a:off x="2225482" y="2426254"/>
                <a:ext cx="1980923" cy="16286082"/>
              </a:xfrm>
              <a:custGeom>
                <a:avLst/>
                <a:gdLst/>
                <a:ahLst/>
                <a:cxnLst/>
                <a:rect r="r" b="b" t="t" l="l"/>
                <a:pathLst>
                  <a:path h="16286082" w="1980923">
                    <a:moveTo>
                      <a:pt x="0" y="16286081"/>
                    </a:moveTo>
                    <a:lnTo>
                      <a:pt x="0" y="158474"/>
                    </a:lnTo>
                    <a:cubicBezTo>
                      <a:pt x="0" y="70951"/>
                      <a:pt x="70951" y="0"/>
                      <a:pt x="158474" y="0"/>
                    </a:cubicBezTo>
                    <a:lnTo>
                      <a:pt x="1822449" y="0"/>
                    </a:lnTo>
                    <a:cubicBezTo>
                      <a:pt x="1864479" y="0"/>
                      <a:pt x="1904788" y="16696"/>
                      <a:pt x="1934507" y="46415"/>
                    </a:cubicBezTo>
                    <a:cubicBezTo>
                      <a:pt x="1964227" y="76135"/>
                      <a:pt x="1980923" y="116444"/>
                      <a:pt x="1980923" y="158474"/>
                    </a:cubicBezTo>
                    <a:lnTo>
                      <a:pt x="1980923" y="16286081"/>
                    </a:lnTo>
                    <a:close/>
                  </a:path>
                </a:pathLst>
              </a:custGeom>
              <a:solidFill>
                <a:srgbClr val="FFFFFF"/>
              </a:solidFill>
            </p:spPr>
          </p:sp>
          <p:sp>
            <p:nvSpPr>
              <p:cNvPr name="Freeform 31" id="31"/>
              <p:cNvSpPr/>
              <p:nvPr/>
            </p:nvSpPr>
            <p:spPr>
              <a:xfrm>
                <a:off x="4450964" y="4110364"/>
                <a:ext cx="1980923" cy="14601972"/>
              </a:xfrm>
              <a:custGeom>
                <a:avLst/>
                <a:gdLst/>
                <a:ahLst/>
                <a:cxnLst/>
                <a:rect r="r" b="b" t="t" l="l"/>
                <a:pathLst>
                  <a:path h="14601972" w="1980923">
                    <a:moveTo>
                      <a:pt x="0" y="14601971"/>
                    </a:moveTo>
                    <a:lnTo>
                      <a:pt x="0" y="158473"/>
                    </a:lnTo>
                    <a:cubicBezTo>
                      <a:pt x="0" y="70951"/>
                      <a:pt x="70951" y="0"/>
                      <a:pt x="158473" y="0"/>
                    </a:cubicBezTo>
                    <a:lnTo>
                      <a:pt x="1822449" y="0"/>
                    </a:lnTo>
                    <a:cubicBezTo>
                      <a:pt x="1909972" y="0"/>
                      <a:pt x="1980923" y="70951"/>
                      <a:pt x="1980923" y="158473"/>
                    </a:cubicBezTo>
                    <a:lnTo>
                      <a:pt x="1980923" y="14601971"/>
                    </a:lnTo>
                    <a:close/>
                  </a:path>
                </a:pathLst>
              </a:custGeom>
              <a:solidFill>
                <a:srgbClr val="FFFFFF"/>
              </a:solidFill>
            </p:spPr>
          </p:sp>
          <p:sp>
            <p:nvSpPr>
              <p:cNvPr name="Freeform 32" id="32"/>
              <p:cNvSpPr/>
              <p:nvPr/>
            </p:nvSpPr>
            <p:spPr>
              <a:xfrm>
                <a:off x="6676445" y="6542967"/>
                <a:ext cx="1980923" cy="12169368"/>
              </a:xfrm>
              <a:custGeom>
                <a:avLst/>
                <a:gdLst/>
                <a:ahLst/>
                <a:cxnLst/>
                <a:rect r="r" b="b" t="t" l="l"/>
                <a:pathLst>
                  <a:path h="12169368" w="1980923">
                    <a:moveTo>
                      <a:pt x="0" y="12169368"/>
                    </a:moveTo>
                    <a:lnTo>
                      <a:pt x="0" y="158474"/>
                    </a:lnTo>
                    <a:cubicBezTo>
                      <a:pt x="0" y="116444"/>
                      <a:pt x="16696" y="76136"/>
                      <a:pt x="46416" y="46416"/>
                    </a:cubicBezTo>
                    <a:cubicBezTo>
                      <a:pt x="76136" y="16696"/>
                      <a:pt x="116444" y="0"/>
                      <a:pt x="158474" y="0"/>
                    </a:cubicBezTo>
                    <a:lnTo>
                      <a:pt x="1822449" y="0"/>
                    </a:lnTo>
                    <a:cubicBezTo>
                      <a:pt x="1864479" y="0"/>
                      <a:pt x="1904788" y="16696"/>
                      <a:pt x="1934508" y="46416"/>
                    </a:cubicBezTo>
                    <a:cubicBezTo>
                      <a:pt x="1964228" y="76136"/>
                      <a:pt x="1980923" y="116444"/>
                      <a:pt x="1980923" y="158474"/>
                    </a:cubicBezTo>
                    <a:lnTo>
                      <a:pt x="1980923" y="12169368"/>
                    </a:lnTo>
                    <a:close/>
                  </a:path>
                </a:pathLst>
              </a:custGeom>
              <a:solidFill>
                <a:srgbClr val="FFFFFF"/>
              </a:solidFill>
            </p:spPr>
          </p:sp>
          <p:sp>
            <p:nvSpPr>
              <p:cNvPr name="Freeform 33" id="33"/>
              <p:cNvSpPr/>
              <p:nvPr/>
            </p:nvSpPr>
            <p:spPr>
              <a:xfrm>
                <a:off x="8901927" y="6730091"/>
                <a:ext cx="1980923" cy="11982245"/>
              </a:xfrm>
              <a:custGeom>
                <a:avLst/>
                <a:gdLst/>
                <a:ahLst/>
                <a:cxnLst/>
                <a:rect r="r" b="b" t="t" l="l"/>
                <a:pathLst>
                  <a:path h="11982245" w="1980923">
                    <a:moveTo>
                      <a:pt x="0" y="11982244"/>
                    </a:moveTo>
                    <a:lnTo>
                      <a:pt x="0" y="158474"/>
                    </a:lnTo>
                    <a:cubicBezTo>
                      <a:pt x="0" y="116444"/>
                      <a:pt x="16696" y="76135"/>
                      <a:pt x="46416" y="46416"/>
                    </a:cubicBezTo>
                    <a:cubicBezTo>
                      <a:pt x="76136" y="16696"/>
                      <a:pt x="116444" y="0"/>
                      <a:pt x="158474" y="0"/>
                    </a:cubicBezTo>
                    <a:lnTo>
                      <a:pt x="1822449" y="0"/>
                    </a:lnTo>
                    <a:cubicBezTo>
                      <a:pt x="1864479" y="0"/>
                      <a:pt x="1904788" y="16696"/>
                      <a:pt x="1934508" y="46416"/>
                    </a:cubicBezTo>
                    <a:cubicBezTo>
                      <a:pt x="1964228" y="76135"/>
                      <a:pt x="1980923" y="116444"/>
                      <a:pt x="1980923" y="158474"/>
                    </a:cubicBezTo>
                    <a:lnTo>
                      <a:pt x="1980923" y="11982244"/>
                    </a:lnTo>
                    <a:close/>
                  </a:path>
                </a:pathLst>
              </a:custGeom>
              <a:solidFill>
                <a:srgbClr val="FFFFFF"/>
              </a:solidFill>
            </p:spPr>
          </p:sp>
          <p:sp>
            <p:nvSpPr>
              <p:cNvPr name="Freeform 34" id="34"/>
              <p:cNvSpPr/>
              <p:nvPr/>
            </p:nvSpPr>
            <p:spPr>
              <a:xfrm>
                <a:off x="11127409" y="7665707"/>
                <a:ext cx="1980922" cy="11046628"/>
              </a:xfrm>
              <a:custGeom>
                <a:avLst/>
                <a:gdLst/>
                <a:ahLst/>
                <a:cxnLst/>
                <a:rect r="r" b="b" t="t" l="l"/>
                <a:pathLst>
                  <a:path h="11046628" w="1980922">
                    <a:moveTo>
                      <a:pt x="0" y="11046628"/>
                    </a:moveTo>
                    <a:lnTo>
                      <a:pt x="0" y="158474"/>
                    </a:lnTo>
                    <a:cubicBezTo>
                      <a:pt x="0" y="70952"/>
                      <a:pt x="70951" y="0"/>
                      <a:pt x="158473" y="0"/>
                    </a:cubicBezTo>
                    <a:lnTo>
                      <a:pt x="1822449" y="0"/>
                    </a:lnTo>
                    <a:cubicBezTo>
                      <a:pt x="1909972" y="0"/>
                      <a:pt x="1980923" y="70952"/>
                      <a:pt x="1980923" y="158474"/>
                    </a:cubicBezTo>
                    <a:lnTo>
                      <a:pt x="1980923" y="11046628"/>
                    </a:lnTo>
                    <a:close/>
                  </a:path>
                </a:pathLst>
              </a:custGeom>
              <a:solidFill>
                <a:srgbClr val="FFFFFF"/>
              </a:solidFill>
            </p:spPr>
          </p:sp>
          <p:sp>
            <p:nvSpPr>
              <p:cNvPr name="Freeform 35" id="35"/>
              <p:cNvSpPr/>
              <p:nvPr/>
            </p:nvSpPr>
            <p:spPr>
              <a:xfrm>
                <a:off x="13352890" y="8039954"/>
                <a:ext cx="1980924" cy="10672381"/>
              </a:xfrm>
              <a:custGeom>
                <a:avLst/>
                <a:gdLst/>
                <a:ahLst/>
                <a:cxnLst/>
                <a:rect r="r" b="b" t="t" l="l"/>
                <a:pathLst>
                  <a:path h="10672381" w="1980924">
                    <a:moveTo>
                      <a:pt x="0" y="10672381"/>
                    </a:moveTo>
                    <a:lnTo>
                      <a:pt x="0" y="158474"/>
                    </a:lnTo>
                    <a:cubicBezTo>
                      <a:pt x="0" y="116444"/>
                      <a:pt x="16697" y="76136"/>
                      <a:pt x="46416" y="46416"/>
                    </a:cubicBezTo>
                    <a:cubicBezTo>
                      <a:pt x="76135" y="16696"/>
                      <a:pt x="116444" y="0"/>
                      <a:pt x="158474" y="0"/>
                    </a:cubicBezTo>
                    <a:lnTo>
                      <a:pt x="1822450" y="0"/>
                    </a:lnTo>
                    <a:cubicBezTo>
                      <a:pt x="1864480" y="0"/>
                      <a:pt x="1904790" y="16696"/>
                      <a:pt x="1934509" y="46416"/>
                    </a:cubicBezTo>
                    <a:cubicBezTo>
                      <a:pt x="1964228" y="76136"/>
                      <a:pt x="1980924" y="116444"/>
                      <a:pt x="1980924" y="158474"/>
                    </a:cubicBezTo>
                    <a:lnTo>
                      <a:pt x="1980924" y="10672381"/>
                    </a:lnTo>
                    <a:close/>
                  </a:path>
                </a:pathLst>
              </a:custGeom>
              <a:solidFill>
                <a:srgbClr val="FFFFFF"/>
              </a:solidFill>
            </p:spPr>
          </p:sp>
          <p:sp>
            <p:nvSpPr>
              <p:cNvPr name="Freeform 36" id="36"/>
              <p:cNvSpPr/>
              <p:nvPr/>
            </p:nvSpPr>
            <p:spPr>
              <a:xfrm>
                <a:off x="15578373" y="10659681"/>
                <a:ext cx="1980922" cy="8052654"/>
              </a:xfrm>
              <a:custGeom>
                <a:avLst/>
                <a:gdLst/>
                <a:ahLst/>
                <a:cxnLst/>
                <a:rect r="r" b="b" t="t" l="l"/>
                <a:pathLst>
                  <a:path h="8052654" w="1980922">
                    <a:moveTo>
                      <a:pt x="0" y="8052654"/>
                    </a:moveTo>
                    <a:lnTo>
                      <a:pt x="0" y="158474"/>
                    </a:lnTo>
                    <a:cubicBezTo>
                      <a:pt x="0" y="70952"/>
                      <a:pt x="70951" y="1"/>
                      <a:pt x="158473" y="0"/>
                    </a:cubicBezTo>
                    <a:lnTo>
                      <a:pt x="1822449" y="0"/>
                    </a:lnTo>
                    <a:cubicBezTo>
                      <a:pt x="1864479" y="0"/>
                      <a:pt x="1904788" y="16696"/>
                      <a:pt x="1934507" y="46416"/>
                    </a:cubicBezTo>
                    <a:cubicBezTo>
                      <a:pt x="1964226" y="76136"/>
                      <a:pt x="1980923" y="116444"/>
                      <a:pt x="1980923" y="158474"/>
                    </a:cubicBezTo>
                    <a:lnTo>
                      <a:pt x="1980923" y="8052654"/>
                    </a:lnTo>
                    <a:close/>
                  </a:path>
                </a:pathLst>
              </a:custGeom>
              <a:solidFill>
                <a:srgbClr val="FFFFFF"/>
              </a:solidFill>
            </p:spPr>
          </p:sp>
          <p:sp>
            <p:nvSpPr>
              <p:cNvPr name="Freeform 37" id="37"/>
              <p:cNvSpPr/>
              <p:nvPr/>
            </p:nvSpPr>
            <p:spPr>
              <a:xfrm>
                <a:off x="17803854" y="10846805"/>
                <a:ext cx="1980922" cy="7865531"/>
              </a:xfrm>
              <a:custGeom>
                <a:avLst/>
                <a:gdLst/>
                <a:ahLst/>
                <a:cxnLst/>
                <a:rect r="r" b="b" t="t" l="l"/>
                <a:pathLst>
                  <a:path h="7865531" w="1980922">
                    <a:moveTo>
                      <a:pt x="0" y="7865530"/>
                    </a:moveTo>
                    <a:lnTo>
                      <a:pt x="0" y="158474"/>
                    </a:lnTo>
                    <a:cubicBezTo>
                      <a:pt x="0" y="116444"/>
                      <a:pt x="16697" y="76135"/>
                      <a:pt x="46416" y="46415"/>
                    </a:cubicBezTo>
                    <a:cubicBezTo>
                      <a:pt x="76135" y="16695"/>
                      <a:pt x="116444" y="0"/>
                      <a:pt x="158474" y="0"/>
                    </a:cubicBezTo>
                    <a:lnTo>
                      <a:pt x="1822450" y="0"/>
                    </a:lnTo>
                    <a:cubicBezTo>
                      <a:pt x="1909972" y="0"/>
                      <a:pt x="1980923" y="70951"/>
                      <a:pt x="1980923" y="158474"/>
                    </a:cubicBezTo>
                    <a:lnTo>
                      <a:pt x="1980923" y="7865530"/>
                    </a:lnTo>
                    <a:close/>
                  </a:path>
                </a:pathLst>
              </a:custGeom>
              <a:solidFill>
                <a:srgbClr val="FFFFFF"/>
              </a:solidFill>
            </p:spPr>
          </p:sp>
          <p:sp>
            <p:nvSpPr>
              <p:cNvPr name="Freeform 38" id="38"/>
              <p:cNvSpPr/>
              <p:nvPr/>
            </p:nvSpPr>
            <p:spPr>
              <a:xfrm>
                <a:off x="20029336" y="11221052"/>
                <a:ext cx="1980924" cy="7491284"/>
              </a:xfrm>
              <a:custGeom>
                <a:avLst/>
                <a:gdLst/>
                <a:ahLst/>
                <a:cxnLst/>
                <a:rect r="r" b="b" t="t" l="l"/>
                <a:pathLst>
                  <a:path h="7491284" w="1980924">
                    <a:moveTo>
                      <a:pt x="0" y="7491283"/>
                    </a:moveTo>
                    <a:lnTo>
                      <a:pt x="0" y="158474"/>
                    </a:lnTo>
                    <a:cubicBezTo>
                      <a:pt x="0" y="116444"/>
                      <a:pt x="16696" y="76135"/>
                      <a:pt x="46415" y="46415"/>
                    </a:cubicBezTo>
                    <a:cubicBezTo>
                      <a:pt x="76134" y="16695"/>
                      <a:pt x="116444" y="0"/>
                      <a:pt x="158474" y="0"/>
                    </a:cubicBezTo>
                    <a:lnTo>
                      <a:pt x="1822450" y="0"/>
                    </a:lnTo>
                    <a:cubicBezTo>
                      <a:pt x="1864480" y="0"/>
                      <a:pt x="1904789" y="16695"/>
                      <a:pt x="1934508" y="46415"/>
                    </a:cubicBezTo>
                    <a:cubicBezTo>
                      <a:pt x="1964227" y="76135"/>
                      <a:pt x="1980924" y="116444"/>
                      <a:pt x="1980924" y="158474"/>
                    </a:cubicBezTo>
                    <a:lnTo>
                      <a:pt x="1980924" y="7491283"/>
                    </a:lnTo>
                    <a:close/>
                  </a:path>
                </a:pathLst>
              </a:custGeom>
              <a:solidFill>
                <a:srgbClr val="FFFFFF"/>
              </a:solidFill>
            </p:spPr>
          </p:sp>
        </p:gr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171717"/>
        </a:solidFill>
      </p:bgPr>
    </p:bg>
    <p:spTree>
      <p:nvGrpSpPr>
        <p:cNvPr id="1" name=""/>
        <p:cNvGrpSpPr/>
        <p:nvPr/>
      </p:nvGrpSpPr>
      <p:grpSpPr>
        <a:xfrm>
          <a:off x="0" y="0"/>
          <a:ext cx="0" cy="0"/>
          <a:chOff x="0" y="0"/>
          <a:chExt cx="0" cy="0"/>
        </a:xfrm>
      </p:grpSpPr>
      <p:sp>
        <p:nvSpPr>
          <p:cNvPr name="AutoShape 2" id="2"/>
          <p:cNvSpPr/>
          <p:nvPr/>
        </p:nvSpPr>
        <p:spPr>
          <a:xfrm rot="0">
            <a:off x="1510373" y="1623877"/>
            <a:ext cx="15267253" cy="7039246"/>
          </a:xfrm>
          <a:prstGeom prst="rect">
            <a:avLst/>
          </a:prstGeom>
          <a:solidFill>
            <a:srgbClr val="FFFFFF">
              <a:alpha val="4705"/>
            </a:srgbClr>
          </a:solidFill>
        </p:spPr>
      </p:sp>
      <p:sp>
        <p:nvSpPr>
          <p:cNvPr name="TextBox 3" id="3"/>
          <p:cNvSpPr txBox="true"/>
          <p:nvPr/>
        </p:nvSpPr>
        <p:spPr>
          <a:xfrm rot="0">
            <a:off x="3002785" y="3741384"/>
            <a:ext cx="13013176" cy="3001808"/>
          </a:xfrm>
          <a:prstGeom prst="rect">
            <a:avLst/>
          </a:prstGeom>
        </p:spPr>
        <p:txBody>
          <a:bodyPr anchor="t" rtlCol="false" tIns="0" lIns="0" bIns="0" rIns="0">
            <a:spAutoFit/>
          </a:bodyPr>
          <a:lstStyle/>
          <a:p>
            <a:pPr algn="ctr">
              <a:lnSpc>
                <a:spcPts val="7840"/>
              </a:lnSpc>
            </a:pPr>
            <a:r>
              <a:rPr lang="en-US" sz="8000">
                <a:solidFill>
                  <a:srgbClr val="FFFFFF"/>
                </a:solidFill>
                <a:latin typeface="HK Grotesk Bold"/>
              </a:rPr>
              <a:t>MEDICAL RECORDS MUST BE DECENTRALIZED AND SECURED</a:t>
            </a:r>
          </a:p>
        </p:txBody>
      </p:sp>
      <p:sp>
        <p:nvSpPr>
          <p:cNvPr name="AutoShape 4" id="4"/>
          <p:cNvSpPr/>
          <p:nvPr/>
        </p:nvSpPr>
        <p:spPr>
          <a:xfrm rot="-5400000">
            <a:off x="503481" y="4172259"/>
            <a:ext cx="35651" cy="1978134"/>
          </a:xfrm>
          <a:prstGeom prst="rect">
            <a:avLst/>
          </a:prstGeom>
          <a:solidFill>
            <a:srgbClr val="FFFFFF"/>
          </a:solidFill>
        </p:spPr>
      </p:sp>
      <p:sp>
        <p:nvSpPr>
          <p:cNvPr name="AutoShape 5" id="5"/>
          <p:cNvSpPr/>
          <p:nvPr/>
        </p:nvSpPr>
        <p:spPr>
          <a:xfrm rot="-5400000">
            <a:off x="17748868" y="4136608"/>
            <a:ext cx="35651" cy="1978134"/>
          </a:xfrm>
          <a:prstGeom prst="rect">
            <a:avLst/>
          </a:prstGeom>
          <a:solidFill>
            <a:srgbClr val="FFFFFF"/>
          </a:solid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750026" y="4586250"/>
            <a:ext cx="14791989" cy="41152"/>
          </a:xfrm>
          <a:prstGeom prst="rect">
            <a:avLst/>
          </a:prstGeom>
          <a:solidFill>
            <a:srgbClr val="171717"/>
          </a:solidFill>
        </p:spPr>
      </p:sp>
      <p:grpSp>
        <p:nvGrpSpPr>
          <p:cNvPr name="Group 3" id="3"/>
          <p:cNvGrpSpPr>
            <a:grpSpLocks noChangeAspect="true"/>
          </p:cNvGrpSpPr>
          <p:nvPr/>
        </p:nvGrpSpPr>
        <p:grpSpPr>
          <a:xfrm rot="0">
            <a:off x="4694133" y="4431127"/>
            <a:ext cx="351397" cy="351397"/>
            <a:chOff x="6705600" y="1371600"/>
            <a:chExt cx="10972800" cy="10972800"/>
          </a:xfrm>
        </p:grpSpPr>
        <p:sp>
          <p:nvSpPr>
            <p:cNvPr name="Freeform 4" id="4"/>
            <p:cNvSpPr/>
            <p:nvPr/>
          </p:nvSpPr>
          <p:spPr>
            <a:xfrm>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171717"/>
            </a:solidFill>
          </p:spPr>
        </p:sp>
      </p:grpSp>
      <p:grpSp>
        <p:nvGrpSpPr>
          <p:cNvPr name="Group 5" id="5"/>
          <p:cNvGrpSpPr>
            <a:grpSpLocks noChangeAspect="true"/>
          </p:cNvGrpSpPr>
          <p:nvPr/>
        </p:nvGrpSpPr>
        <p:grpSpPr>
          <a:xfrm rot="0">
            <a:off x="10042337" y="4431127"/>
            <a:ext cx="351397" cy="351397"/>
            <a:chOff x="6705600" y="1371600"/>
            <a:chExt cx="10972800" cy="10972800"/>
          </a:xfrm>
        </p:grpSpPr>
        <p:sp>
          <p:nvSpPr>
            <p:cNvPr name="Freeform 6" id="6"/>
            <p:cNvSpPr/>
            <p:nvPr/>
          </p:nvSpPr>
          <p:spPr>
            <a:xfrm>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171717"/>
            </a:solidFill>
          </p:spPr>
        </p:sp>
      </p:grpSp>
      <p:grpSp>
        <p:nvGrpSpPr>
          <p:cNvPr name="Group 7" id="7"/>
          <p:cNvGrpSpPr>
            <a:grpSpLocks noChangeAspect="true"/>
          </p:cNvGrpSpPr>
          <p:nvPr/>
        </p:nvGrpSpPr>
        <p:grpSpPr>
          <a:xfrm rot="0">
            <a:off x="15466695" y="4431127"/>
            <a:ext cx="351397" cy="351397"/>
            <a:chOff x="6705600" y="1371600"/>
            <a:chExt cx="10972800" cy="10972800"/>
          </a:xfrm>
        </p:grpSpPr>
        <p:sp>
          <p:nvSpPr>
            <p:cNvPr name="Freeform 8" id="8"/>
            <p:cNvSpPr/>
            <p:nvPr/>
          </p:nvSpPr>
          <p:spPr>
            <a:xfrm>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171717"/>
            </a:solidFill>
          </p:spPr>
        </p:sp>
      </p:grpSp>
      <p:pic>
        <p:nvPicPr>
          <p:cNvPr name="Picture 9" id="9"/>
          <p:cNvPicPr>
            <a:picLocks noChangeAspect="true"/>
          </p:cNvPicPr>
          <p:nvPr/>
        </p:nvPicPr>
        <p:blipFill>
          <a:blip r:embed="rId2"/>
          <a:srcRect l="10000" t="0" r="75329" b="0"/>
          <a:stretch>
            <a:fillRect/>
          </a:stretch>
        </p:blipFill>
        <p:spPr>
          <a:xfrm flipH="false" flipV="false" rot="0">
            <a:off x="-234463" y="0"/>
            <a:ext cx="2265183" cy="10287000"/>
          </a:xfrm>
          <a:prstGeom prst="rect">
            <a:avLst/>
          </a:prstGeom>
        </p:spPr>
      </p:pic>
      <p:sp>
        <p:nvSpPr>
          <p:cNvPr name="TextBox 10" id="10"/>
          <p:cNvSpPr txBox="true"/>
          <p:nvPr/>
        </p:nvSpPr>
        <p:spPr>
          <a:xfrm rot="0">
            <a:off x="4112472" y="2659686"/>
            <a:ext cx="12211128" cy="1041666"/>
          </a:xfrm>
          <a:prstGeom prst="rect">
            <a:avLst/>
          </a:prstGeom>
        </p:spPr>
        <p:txBody>
          <a:bodyPr anchor="t" rtlCol="false" tIns="0" lIns="0" bIns="0" rIns="0">
            <a:spAutoFit/>
          </a:bodyPr>
          <a:lstStyle/>
          <a:p>
            <a:pPr algn="ctr">
              <a:lnSpc>
                <a:spcPts val="7840"/>
              </a:lnSpc>
            </a:pPr>
            <a:r>
              <a:rPr lang="en-US" sz="8000">
                <a:solidFill>
                  <a:srgbClr val="171717"/>
                </a:solidFill>
                <a:latin typeface="HK Grotesk Bold"/>
              </a:rPr>
              <a:t>BLOCKCHAIN</a:t>
            </a:r>
          </a:p>
        </p:txBody>
      </p:sp>
      <p:sp>
        <p:nvSpPr>
          <p:cNvPr name="TextBox 11" id="11"/>
          <p:cNvSpPr txBox="true"/>
          <p:nvPr/>
        </p:nvSpPr>
        <p:spPr>
          <a:xfrm rot="0">
            <a:off x="3104757" y="5802979"/>
            <a:ext cx="3799243" cy="480713"/>
          </a:xfrm>
          <a:prstGeom prst="rect">
            <a:avLst/>
          </a:prstGeom>
        </p:spPr>
        <p:txBody>
          <a:bodyPr anchor="t" rtlCol="false" tIns="0" lIns="0" bIns="0" rIns="0">
            <a:spAutoFit/>
          </a:bodyPr>
          <a:lstStyle/>
          <a:p>
            <a:pPr algn="ctr">
              <a:lnSpc>
                <a:spcPts val="3840"/>
              </a:lnSpc>
            </a:pPr>
            <a:r>
              <a:rPr lang="en-US" sz="3200">
                <a:solidFill>
                  <a:srgbClr val="171717"/>
                </a:solidFill>
                <a:latin typeface="HK Grotesk Bold"/>
              </a:rPr>
              <a:t>DECENTRALIZED</a:t>
            </a:r>
          </a:p>
        </p:txBody>
      </p:sp>
      <p:grpSp>
        <p:nvGrpSpPr>
          <p:cNvPr name="Group 12" id="12"/>
          <p:cNvGrpSpPr/>
          <p:nvPr/>
        </p:nvGrpSpPr>
        <p:grpSpPr>
          <a:xfrm rot="0">
            <a:off x="8318414" y="5812504"/>
            <a:ext cx="3799243" cy="1149874"/>
            <a:chOff x="0" y="0"/>
            <a:chExt cx="5065658" cy="1533165"/>
          </a:xfrm>
        </p:grpSpPr>
        <p:sp>
          <p:nvSpPr>
            <p:cNvPr name="TextBox 13" id="13"/>
            <p:cNvSpPr txBox="true"/>
            <p:nvPr/>
          </p:nvSpPr>
          <p:spPr>
            <a:xfrm rot="0">
              <a:off x="0" y="-9525"/>
              <a:ext cx="5065658" cy="637776"/>
            </a:xfrm>
            <a:prstGeom prst="rect">
              <a:avLst/>
            </a:prstGeom>
          </p:spPr>
          <p:txBody>
            <a:bodyPr anchor="t" rtlCol="false" tIns="0" lIns="0" bIns="0" rIns="0">
              <a:spAutoFit/>
            </a:bodyPr>
            <a:lstStyle/>
            <a:p>
              <a:pPr algn="ctr">
                <a:lnSpc>
                  <a:spcPts val="3840"/>
                </a:lnSpc>
              </a:pPr>
              <a:r>
                <a:rPr lang="en-US" sz="3200">
                  <a:solidFill>
                    <a:srgbClr val="171717"/>
                  </a:solidFill>
                  <a:latin typeface="HK Grotesk Bold"/>
                </a:rPr>
                <a:t>IMMUTABLE</a:t>
              </a:r>
            </a:p>
          </p:txBody>
        </p:sp>
        <p:sp>
          <p:nvSpPr>
            <p:cNvPr name="TextBox 14" id="14"/>
            <p:cNvSpPr txBox="true"/>
            <p:nvPr/>
          </p:nvSpPr>
          <p:spPr>
            <a:xfrm rot="0">
              <a:off x="0" y="864449"/>
              <a:ext cx="5065658" cy="668716"/>
            </a:xfrm>
            <a:prstGeom prst="rect">
              <a:avLst/>
            </a:prstGeom>
          </p:spPr>
          <p:txBody>
            <a:bodyPr anchor="t" rtlCol="false" tIns="0" lIns="0" bIns="0" rIns="0">
              <a:spAutoFit/>
            </a:bodyPr>
            <a:lstStyle/>
            <a:p>
              <a:pPr algn="ctr">
                <a:lnSpc>
                  <a:spcPts val="4200"/>
                </a:lnSpc>
                <a:spcBef>
                  <a:spcPct val="0"/>
                </a:spcBef>
              </a:pPr>
            </a:p>
          </p:txBody>
        </p:sp>
      </p:grpSp>
      <p:grpSp>
        <p:nvGrpSpPr>
          <p:cNvPr name="Group 15" id="15"/>
          <p:cNvGrpSpPr/>
          <p:nvPr/>
        </p:nvGrpSpPr>
        <p:grpSpPr>
          <a:xfrm rot="0">
            <a:off x="13742772" y="5812504"/>
            <a:ext cx="4810521" cy="1621062"/>
            <a:chOff x="0" y="0"/>
            <a:chExt cx="6414028" cy="2161416"/>
          </a:xfrm>
        </p:grpSpPr>
        <p:sp>
          <p:nvSpPr>
            <p:cNvPr name="TextBox 16" id="16"/>
            <p:cNvSpPr txBox="true"/>
            <p:nvPr/>
          </p:nvSpPr>
          <p:spPr>
            <a:xfrm rot="0">
              <a:off x="0" y="-9525"/>
              <a:ext cx="6414028" cy="1266026"/>
            </a:xfrm>
            <a:prstGeom prst="rect">
              <a:avLst/>
            </a:prstGeom>
          </p:spPr>
          <p:txBody>
            <a:bodyPr anchor="t" rtlCol="false" tIns="0" lIns="0" bIns="0" rIns="0">
              <a:spAutoFit/>
            </a:bodyPr>
            <a:lstStyle/>
            <a:p>
              <a:pPr algn="ctr">
                <a:lnSpc>
                  <a:spcPts val="3839"/>
                </a:lnSpc>
              </a:pPr>
              <a:r>
                <a:rPr lang="en-US" sz="3200">
                  <a:solidFill>
                    <a:srgbClr val="171717"/>
                  </a:solidFill>
                  <a:latin typeface="HK Grotesk Bold"/>
                </a:rPr>
                <a:t>SMART CONTRACTS</a:t>
              </a:r>
            </a:p>
            <a:p>
              <a:pPr algn="ctr">
                <a:lnSpc>
                  <a:spcPts val="3840"/>
                </a:lnSpc>
              </a:pPr>
            </a:p>
          </p:txBody>
        </p:sp>
        <p:sp>
          <p:nvSpPr>
            <p:cNvPr name="TextBox 17" id="17"/>
            <p:cNvSpPr txBox="true"/>
            <p:nvPr/>
          </p:nvSpPr>
          <p:spPr>
            <a:xfrm rot="0">
              <a:off x="0" y="1492700"/>
              <a:ext cx="6414028" cy="668716"/>
            </a:xfrm>
            <a:prstGeom prst="rect">
              <a:avLst/>
            </a:prstGeom>
          </p:spPr>
          <p:txBody>
            <a:bodyPr anchor="t" rtlCol="false" tIns="0" lIns="0" bIns="0" rIns="0">
              <a:spAutoFit/>
            </a:bodyPr>
            <a:lstStyle/>
            <a:p>
              <a:pPr algn="ctr">
                <a:lnSpc>
                  <a:spcPts val="4200"/>
                </a:lnSpc>
                <a:spcBef>
                  <a:spcPct val="0"/>
                </a:spcBef>
              </a:pPr>
            </a:p>
          </p:txBody>
        </p:sp>
      </p:grpSp>
    </p:spTree>
  </p:cSld>
  <p:clrMapOvr>
    <a:masterClrMapping/>
  </p:clrMapOvr>
</p:sld>
</file>

<file path=ppt/slides/slide7.xml><?xml version="1.0" encoding="utf-8"?>
<p:sld xmlns:p="http://schemas.openxmlformats.org/presentationml/2006/main" xmlns:a="http://schemas.openxmlformats.org/drawingml/2006/main">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1204050" y="1028700"/>
            <a:ext cx="13019047" cy="2777080"/>
            <a:chOff x="0" y="0"/>
            <a:chExt cx="17358729" cy="3702773"/>
          </a:xfrm>
        </p:grpSpPr>
        <p:sp>
          <p:nvSpPr>
            <p:cNvPr name="TextBox 3" id="3"/>
            <p:cNvSpPr txBox="true"/>
            <p:nvPr/>
          </p:nvSpPr>
          <p:spPr>
            <a:xfrm rot="0">
              <a:off x="0" y="0"/>
              <a:ext cx="17358729" cy="2667000"/>
            </a:xfrm>
            <a:prstGeom prst="rect">
              <a:avLst/>
            </a:prstGeom>
          </p:spPr>
          <p:txBody>
            <a:bodyPr anchor="t" rtlCol="false" tIns="0" lIns="0" bIns="0" rIns="0">
              <a:spAutoFit/>
            </a:bodyPr>
            <a:lstStyle/>
            <a:p>
              <a:pPr>
                <a:lnSpc>
                  <a:spcPts val="5279"/>
                </a:lnSpc>
              </a:pPr>
              <a:r>
                <a:rPr lang="en-US" sz="4400">
                  <a:solidFill>
                    <a:srgbClr val="FFFFFF"/>
                  </a:solidFill>
                  <a:latin typeface="HK Grotesk Bold"/>
                </a:rPr>
                <a:t>STORING ELECTRONIC HEALTH RECORD (EHR) IN BLOCKCHAIN </a:t>
              </a:r>
            </a:p>
            <a:p>
              <a:pPr>
                <a:lnSpc>
                  <a:spcPts val="5280"/>
                </a:lnSpc>
              </a:pPr>
            </a:p>
          </p:txBody>
        </p:sp>
        <p:sp>
          <p:nvSpPr>
            <p:cNvPr name="TextBox 4" id="4"/>
            <p:cNvSpPr txBox="true"/>
            <p:nvPr/>
          </p:nvSpPr>
          <p:spPr>
            <a:xfrm rot="0">
              <a:off x="0" y="3034057"/>
              <a:ext cx="17358729" cy="668716"/>
            </a:xfrm>
            <a:prstGeom prst="rect">
              <a:avLst/>
            </a:prstGeom>
          </p:spPr>
          <p:txBody>
            <a:bodyPr anchor="t" rtlCol="false" tIns="0" lIns="0" bIns="0" rIns="0">
              <a:spAutoFit/>
            </a:bodyPr>
            <a:lstStyle/>
            <a:p>
              <a:pPr>
                <a:lnSpc>
                  <a:spcPts val="4200"/>
                </a:lnSpc>
                <a:spcBef>
                  <a:spcPct val="0"/>
                </a:spcBef>
              </a:pPr>
            </a:p>
          </p:txBody>
        </p:sp>
      </p:grpSp>
      <p:grpSp>
        <p:nvGrpSpPr>
          <p:cNvPr name="Group 5" id="5"/>
          <p:cNvGrpSpPr/>
          <p:nvPr/>
        </p:nvGrpSpPr>
        <p:grpSpPr>
          <a:xfrm rot="0">
            <a:off x="1028700" y="3805780"/>
            <a:ext cx="15918382" cy="3763845"/>
            <a:chOff x="0" y="0"/>
            <a:chExt cx="21224509" cy="5018459"/>
          </a:xfrm>
        </p:grpSpPr>
        <p:sp>
          <p:nvSpPr>
            <p:cNvPr name="TextBox 6" id="6"/>
            <p:cNvSpPr txBox="true"/>
            <p:nvPr/>
          </p:nvSpPr>
          <p:spPr>
            <a:xfrm rot="0">
              <a:off x="0" y="-9525"/>
              <a:ext cx="21224509" cy="713508"/>
            </a:xfrm>
            <a:prstGeom prst="rect">
              <a:avLst/>
            </a:prstGeom>
          </p:spPr>
          <p:txBody>
            <a:bodyPr anchor="t" rtlCol="false" tIns="0" lIns="0" bIns="0" rIns="0">
              <a:spAutoFit/>
            </a:bodyPr>
            <a:lstStyle/>
            <a:p>
              <a:pPr>
                <a:lnSpc>
                  <a:spcPts val="4302"/>
                </a:lnSpc>
              </a:pPr>
            </a:p>
          </p:txBody>
        </p:sp>
        <p:sp>
          <p:nvSpPr>
            <p:cNvPr name="TextBox 7" id="7"/>
            <p:cNvSpPr txBox="true"/>
            <p:nvPr/>
          </p:nvSpPr>
          <p:spPr>
            <a:xfrm rot="0">
              <a:off x="0" y="1075700"/>
              <a:ext cx="21224509" cy="3942759"/>
            </a:xfrm>
            <a:prstGeom prst="rect">
              <a:avLst/>
            </a:prstGeom>
          </p:spPr>
          <p:txBody>
            <a:bodyPr anchor="t" rtlCol="false" tIns="0" lIns="0" bIns="0" rIns="0">
              <a:spAutoFit/>
            </a:bodyPr>
            <a:lstStyle/>
            <a:p>
              <a:pPr marL="725779" indent="-362889" lvl="1">
                <a:lnSpc>
                  <a:spcPts val="4706"/>
                </a:lnSpc>
                <a:buFont typeface="Arial"/>
                <a:buChar char="•"/>
              </a:pPr>
              <a:r>
                <a:rPr lang="en-US" sz="3361">
                  <a:solidFill>
                    <a:srgbClr val="FFFFFF"/>
                  </a:solidFill>
                  <a:latin typeface="Telegraf Bold"/>
                </a:rPr>
                <a:t>Use of off-chain solution to store EHR file</a:t>
              </a:r>
            </a:p>
            <a:p>
              <a:pPr marL="725779" indent="-362889" lvl="1">
                <a:lnSpc>
                  <a:spcPts val="4706"/>
                </a:lnSpc>
                <a:buFont typeface="Arial"/>
                <a:buChar char="•"/>
              </a:pPr>
              <a:r>
                <a:rPr lang="en-US" sz="3361">
                  <a:solidFill>
                    <a:srgbClr val="FFFFFF"/>
                  </a:solidFill>
                  <a:latin typeface="Telegraf Bold"/>
                </a:rPr>
                <a:t>Identifiers/location of EHR is only stored on blockchain</a:t>
              </a:r>
            </a:p>
            <a:p>
              <a:pPr marL="725779" indent="-362889" lvl="1">
                <a:lnSpc>
                  <a:spcPts val="4706"/>
                </a:lnSpc>
                <a:buFont typeface="Arial"/>
                <a:buChar char="•"/>
              </a:pPr>
              <a:r>
                <a:rPr lang="en-US" sz="3361">
                  <a:solidFill>
                    <a:srgbClr val="FFFFFF"/>
                  </a:solidFill>
                  <a:latin typeface="Telegraf Bold"/>
                </a:rPr>
                <a:t>Use of proper encryption to ensure data is accessed only by authorised people</a:t>
              </a:r>
            </a:p>
            <a:p>
              <a:pPr marL="725777" indent="-362889" lvl="1">
                <a:lnSpc>
                  <a:spcPts val="4706"/>
                </a:lnSpc>
                <a:buFont typeface="Arial"/>
                <a:buChar char="•"/>
              </a:pPr>
              <a:r>
                <a:rPr lang="en-US" sz="3361">
                  <a:solidFill>
                    <a:srgbClr val="FFFFFF"/>
                  </a:solidFill>
                  <a:latin typeface="Telegraf Bold"/>
                </a:rPr>
                <a:t>We propose the use of IPFS system as off-chain solution</a:t>
              </a:r>
            </a:p>
          </p:txBody>
        </p:sp>
      </p:grpSp>
    </p:spTree>
  </p:cSld>
  <p:clrMapOvr>
    <a:masterClrMapping/>
  </p:clrMapOvr>
</p:sld>
</file>

<file path=ppt/slides/slide8.xml><?xml version="1.0" encoding="utf-8"?>
<p:sld xmlns:p="http://schemas.openxmlformats.org/presentationml/2006/main" xmlns:a="http://schemas.openxmlformats.org/drawingml/2006/main">
  <p:cSld>
    <p:bg>
      <p:bgPr>
        <a:solidFill>
          <a:srgbClr val="171717"/>
        </a:solidFill>
      </p:bgPr>
    </p:bg>
    <p:spTree>
      <p:nvGrpSpPr>
        <p:cNvPr id="1" name=""/>
        <p:cNvGrpSpPr/>
        <p:nvPr/>
      </p:nvGrpSpPr>
      <p:grpSpPr>
        <a:xfrm>
          <a:off x="0" y="0"/>
          <a:ext cx="0" cy="0"/>
          <a:chOff x="0" y="0"/>
          <a:chExt cx="0" cy="0"/>
        </a:xfrm>
      </p:grpSpPr>
      <p:sp>
        <p:nvSpPr>
          <p:cNvPr name="AutoShape 2" id="2"/>
          <p:cNvSpPr/>
          <p:nvPr/>
        </p:nvSpPr>
        <p:spPr>
          <a:xfrm rot="0">
            <a:off x="1510373" y="1623877"/>
            <a:ext cx="15267253" cy="7039246"/>
          </a:xfrm>
          <a:prstGeom prst="rect">
            <a:avLst/>
          </a:prstGeom>
          <a:solidFill>
            <a:srgbClr val="FFFFFF">
              <a:alpha val="4705"/>
            </a:srgbClr>
          </a:solidFill>
        </p:spPr>
      </p:sp>
      <p:grpSp>
        <p:nvGrpSpPr>
          <p:cNvPr name="Group 3" id="3"/>
          <p:cNvGrpSpPr/>
          <p:nvPr/>
        </p:nvGrpSpPr>
        <p:grpSpPr>
          <a:xfrm rot="0">
            <a:off x="3038436" y="2236885"/>
            <a:ext cx="12211128" cy="7021415"/>
            <a:chOff x="0" y="0"/>
            <a:chExt cx="16281504" cy="9361887"/>
          </a:xfrm>
        </p:grpSpPr>
        <p:sp>
          <p:nvSpPr>
            <p:cNvPr name="TextBox 4" id="4"/>
            <p:cNvSpPr txBox="true"/>
            <p:nvPr/>
          </p:nvSpPr>
          <p:spPr>
            <a:xfrm rot="0">
              <a:off x="0" y="123825"/>
              <a:ext cx="16281504" cy="8024495"/>
            </a:xfrm>
            <a:prstGeom prst="rect">
              <a:avLst/>
            </a:prstGeom>
          </p:spPr>
          <p:txBody>
            <a:bodyPr anchor="t" rtlCol="false" tIns="0" lIns="0" bIns="0" rIns="0">
              <a:spAutoFit/>
            </a:bodyPr>
            <a:lstStyle/>
            <a:p>
              <a:pPr algn="ctr">
                <a:lnSpc>
                  <a:spcPts val="5880"/>
                </a:lnSpc>
              </a:pPr>
              <a:r>
                <a:rPr lang="en-US" sz="6000">
                  <a:solidFill>
                    <a:srgbClr val="FFFFFF"/>
                  </a:solidFill>
                  <a:latin typeface="HK Grotesk Medium"/>
                </a:rPr>
                <a:t>Our proposed decentralised system gives complete control of your  records and allows you to decide who can access your records. All uploaded records are stored using IPFS which is highly secure and keeps the data in distributed system.</a:t>
              </a:r>
            </a:p>
          </p:txBody>
        </p:sp>
        <p:sp>
          <p:nvSpPr>
            <p:cNvPr name="TextBox 5" id="5"/>
            <p:cNvSpPr txBox="true"/>
            <p:nvPr/>
          </p:nvSpPr>
          <p:spPr>
            <a:xfrm rot="0">
              <a:off x="1512658" y="8693172"/>
              <a:ext cx="13256188" cy="668716"/>
            </a:xfrm>
            <a:prstGeom prst="rect">
              <a:avLst/>
            </a:prstGeom>
          </p:spPr>
          <p:txBody>
            <a:bodyPr anchor="t" rtlCol="false" tIns="0" lIns="0" bIns="0" rIns="0">
              <a:spAutoFit/>
            </a:bodyPr>
            <a:lstStyle/>
            <a:p>
              <a:pPr algn="ctr">
                <a:lnSpc>
                  <a:spcPts val="4200"/>
                </a:lnSpc>
                <a:spcBef>
                  <a:spcPct val="0"/>
                </a:spcBef>
              </a:pPr>
            </a:p>
          </p:txBody>
        </p:sp>
      </p:grpSp>
      <p:sp>
        <p:nvSpPr>
          <p:cNvPr name="AutoShape 6" id="6"/>
          <p:cNvSpPr/>
          <p:nvPr/>
        </p:nvSpPr>
        <p:spPr>
          <a:xfrm rot="-5400000">
            <a:off x="503481" y="4172259"/>
            <a:ext cx="35651" cy="1978134"/>
          </a:xfrm>
          <a:prstGeom prst="rect">
            <a:avLst/>
          </a:prstGeom>
          <a:solidFill>
            <a:srgbClr val="FFFFFF"/>
          </a:solidFill>
        </p:spPr>
      </p:sp>
      <p:sp>
        <p:nvSpPr>
          <p:cNvPr name="AutoShape 7" id="7"/>
          <p:cNvSpPr/>
          <p:nvPr/>
        </p:nvSpPr>
        <p:spPr>
          <a:xfrm rot="-5400000">
            <a:off x="17748868" y="4136608"/>
            <a:ext cx="35651" cy="1978134"/>
          </a:xfrm>
          <a:prstGeom prst="rect">
            <a:avLst/>
          </a:prstGeom>
          <a:solidFill>
            <a:srgbClr val="FFFFFF"/>
          </a:solidFill>
        </p:spPr>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9144000" cy="10287000"/>
          </a:xfrm>
          <a:prstGeom prst="rect">
            <a:avLst/>
          </a:prstGeom>
          <a:solidFill>
            <a:srgbClr val="171717"/>
          </a:solidFill>
        </p:spPr>
      </p:sp>
      <p:sp>
        <p:nvSpPr>
          <p:cNvPr name="TextBox 3" id="3"/>
          <p:cNvSpPr txBox="true"/>
          <p:nvPr/>
        </p:nvSpPr>
        <p:spPr>
          <a:xfrm rot="0">
            <a:off x="1208347" y="4703630"/>
            <a:ext cx="6727305" cy="1041666"/>
          </a:xfrm>
          <a:prstGeom prst="rect">
            <a:avLst/>
          </a:prstGeom>
        </p:spPr>
        <p:txBody>
          <a:bodyPr anchor="t" rtlCol="false" tIns="0" lIns="0" bIns="0" rIns="0">
            <a:spAutoFit/>
          </a:bodyPr>
          <a:lstStyle/>
          <a:p>
            <a:pPr algn="ctr">
              <a:lnSpc>
                <a:spcPts val="7840"/>
              </a:lnSpc>
            </a:pPr>
            <a:r>
              <a:rPr lang="en-US" sz="8000">
                <a:solidFill>
                  <a:srgbClr val="FFFFFF"/>
                </a:solidFill>
                <a:latin typeface="HK Grotesk Bold"/>
              </a:rPr>
              <a:t>MODULES</a:t>
            </a:r>
          </a:p>
        </p:txBody>
      </p:sp>
      <p:sp>
        <p:nvSpPr>
          <p:cNvPr name="TextBox 4" id="4"/>
          <p:cNvSpPr txBox="true"/>
          <p:nvPr/>
        </p:nvSpPr>
        <p:spPr>
          <a:xfrm rot="0">
            <a:off x="12100428" y="923925"/>
            <a:ext cx="5158872" cy="2667227"/>
          </a:xfrm>
          <a:prstGeom prst="rect">
            <a:avLst/>
          </a:prstGeom>
        </p:spPr>
        <p:txBody>
          <a:bodyPr anchor="t" rtlCol="false" tIns="0" lIns="0" bIns="0" rIns="0">
            <a:spAutoFit/>
          </a:bodyPr>
          <a:lstStyle/>
          <a:p>
            <a:pPr>
              <a:lnSpc>
                <a:spcPts val="4200"/>
              </a:lnSpc>
            </a:pPr>
            <a:r>
              <a:rPr lang="en-US" sz="3000">
                <a:solidFill>
                  <a:srgbClr val="171717"/>
                </a:solidFill>
                <a:latin typeface="Telegraf"/>
              </a:rPr>
              <a:t>ADMIN MODULE</a:t>
            </a:r>
          </a:p>
          <a:p>
            <a:pPr>
              <a:lnSpc>
                <a:spcPts val="4200"/>
              </a:lnSpc>
            </a:pPr>
            <a:r>
              <a:rPr lang="en-US" sz="3000">
                <a:solidFill>
                  <a:srgbClr val="171717"/>
                </a:solidFill>
                <a:latin typeface="Telegraf"/>
              </a:rPr>
              <a:t>-can add admins</a:t>
            </a:r>
          </a:p>
          <a:p>
            <a:pPr>
              <a:lnSpc>
                <a:spcPts val="4200"/>
              </a:lnSpc>
            </a:pPr>
            <a:r>
              <a:rPr lang="en-US" sz="3000">
                <a:solidFill>
                  <a:srgbClr val="171717"/>
                </a:solidFill>
                <a:latin typeface="Telegraf"/>
              </a:rPr>
              <a:t>-can remove admins</a:t>
            </a:r>
          </a:p>
          <a:p>
            <a:pPr>
              <a:lnSpc>
                <a:spcPts val="4200"/>
              </a:lnSpc>
              <a:spcBef>
                <a:spcPct val="0"/>
              </a:spcBef>
            </a:pPr>
            <a:r>
              <a:rPr lang="en-US" sz="3000">
                <a:solidFill>
                  <a:srgbClr val="171717"/>
                </a:solidFill>
                <a:latin typeface="Telegraf"/>
              </a:rPr>
              <a:t>-Owner of the contract can transfer the ownership</a:t>
            </a:r>
          </a:p>
        </p:txBody>
      </p:sp>
      <p:sp>
        <p:nvSpPr>
          <p:cNvPr name="TextBox 5" id="5"/>
          <p:cNvSpPr txBox="true"/>
          <p:nvPr/>
        </p:nvSpPr>
        <p:spPr>
          <a:xfrm rot="0">
            <a:off x="12100428" y="3843541"/>
            <a:ext cx="4850775" cy="2504668"/>
          </a:xfrm>
          <a:prstGeom prst="rect">
            <a:avLst/>
          </a:prstGeom>
        </p:spPr>
        <p:txBody>
          <a:bodyPr anchor="t" rtlCol="false" tIns="0" lIns="0" bIns="0" rIns="0">
            <a:spAutoFit/>
          </a:bodyPr>
          <a:lstStyle/>
          <a:p>
            <a:pPr>
              <a:lnSpc>
                <a:spcPts val="3949"/>
              </a:lnSpc>
            </a:pPr>
            <a:r>
              <a:rPr lang="en-US" sz="2820">
                <a:solidFill>
                  <a:srgbClr val="171717"/>
                </a:solidFill>
                <a:latin typeface="Telegraf"/>
              </a:rPr>
              <a:t>HOSPITAL MODULE</a:t>
            </a:r>
          </a:p>
          <a:p>
            <a:pPr>
              <a:lnSpc>
                <a:spcPts val="3949"/>
              </a:lnSpc>
            </a:pPr>
            <a:r>
              <a:rPr lang="en-US" sz="2820">
                <a:solidFill>
                  <a:srgbClr val="171717"/>
                </a:solidFill>
                <a:latin typeface="Telegraf"/>
              </a:rPr>
              <a:t>-can add patients</a:t>
            </a:r>
          </a:p>
          <a:p>
            <a:pPr>
              <a:lnSpc>
                <a:spcPts val="3949"/>
              </a:lnSpc>
            </a:pPr>
            <a:r>
              <a:rPr lang="en-US" sz="2820">
                <a:solidFill>
                  <a:srgbClr val="171717"/>
                </a:solidFill>
                <a:latin typeface="Telegraf"/>
              </a:rPr>
              <a:t>-can view/add patient;'s records with permission</a:t>
            </a:r>
          </a:p>
          <a:p>
            <a:pPr>
              <a:lnSpc>
                <a:spcPts val="3949"/>
              </a:lnSpc>
              <a:spcBef>
                <a:spcPct val="0"/>
              </a:spcBef>
            </a:pPr>
          </a:p>
        </p:txBody>
      </p:sp>
      <p:sp>
        <p:nvSpPr>
          <p:cNvPr name="TextBox 6" id="6"/>
          <p:cNvSpPr txBox="true"/>
          <p:nvPr/>
        </p:nvSpPr>
        <p:spPr>
          <a:xfrm rot="0">
            <a:off x="12100428" y="6243434"/>
            <a:ext cx="5158872" cy="3722688"/>
          </a:xfrm>
          <a:prstGeom prst="rect">
            <a:avLst/>
          </a:prstGeom>
        </p:spPr>
        <p:txBody>
          <a:bodyPr anchor="t" rtlCol="false" tIns="0" lIns="0" bIns="0" rIns="0">
            <a:spAutoFit/>
          </a:bodyPr>
          <a:lstStyle/>
          <a:p>
            <a:pPr>
              <a:lnSpc>
                <a:spcPts val="4200"/>
              </a:lnSpc>
            </a:pPr>
            <a:r>
              <a:rPr lang="en-US" sz="3000">
                <a:solidFill>
                  <a:srgbClr val="171717"/>
                </a:solidFill>
                <a:latin typeface="Telegraf"/>
              </a:rPr>
              <a:t>PATIENT MODULE</a:t>
            </a:r>
          </a:p>
          <a:p>
            <a:pPr>
              <a:lnSpc>
                <a:spcPts val="4200"/>
              </a:lnSpc>
            </a:pPr>
            <a:r>
              <a:rPr lang="en-US" sz="3000">
                <a:solidFill>
                  <a:srgbClr val="171717"/>
                </a:solidFill>
                <a:latin typeface="Telegraf"/>
              </a:rPr>
              <a:t>-can sign in/login as patients</a:t>
            </a:r>
          </a:p>
          <a:p>
            <a:pPr>
              <a:lnSpc>
                <a:spcPts val="4200"/>
              </a:lnSpc>
            </a:pPr>
            <a:r>
              <a:rPr lang="en-US" sz="3000">
                <a:solidFill>
                  <a:srgbClr val="171717"/>
                </a:solidFill>
                <a:latin typeface="Telegraf"/>
              </a:rPr>
              <a:t>-can view/add phone records</a:t>
            </a:r>
          </a:p>
          <a:p>
            <a:pPr>
              <a:lnSpc>
                <a:spcPts val="4200"/>
              </a:lnSpc>
              <a:spcBef>
                <a:spcPct val="0"/>
              </a:spcBef>
            </a:pPr>
            <a:r>
              <a:rPr lang="en-US" sz="3000">
                <a:solidFill>
                  <a:srgbClr val="171717"/>
                </a:solidFill>
                <a:latin typeface="Telegraf"/>
              </a:rPr>
              <a:t>-can grant/revoke permissions to add/view records</a:t>
            </a:r>
          </a:p>
        </p:txBody>
      </p:sp>
      <p:sp>
        <p:nvSpPr>
          <p:cNvPr name="AutoShape 7" id="7"/>
          <p:cNvSpPr/>
          <p:nvPr/>
        </p:nvSpPr>
        <p:spPr>
          <a:xfrm rot="0">
            <a:off x="1028700" y="8116180"/>
            <a:ext cx="35651" cy="1142120"/>
          </a:xfrm>
          <a:prstGeom prst="rect">
            <a:avLst/>
          </a:prstGeom>
          <a:solidFill>
            <a:srgbClr val="FFFFFF"/>
          </a:solid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DAEbP8Jkfb0</dc:identifier>
  <dcterms:modified xsi:type="dcterms:W3CDTF">2011-08-01T06:04:30Z</dcterms:modified>
  <cp:revision>1</cp:revision>
  <dc:title>Sigmatrix Blockchain Presentation</dc:title>
</cp:coreProperties>
</file>

<file path=docProps/thumbnail.jpeg>
</file>